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341" r:id="rId3"/>
    <p:sldId id="295" r:id="rId4"/>
    <p:sldId id="357" r:id="rId5"/>
    <p:sldId id="358" r:id="rId6"/>
    <p:sldId id="360" r:id="rId7"/>
    <p:sldId id="361" r:id="rId8"/>
    <p:sldId id="27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" initials="A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1" d="100"/>
          <a:sy n="91" d="100"/>
        </p:scale>
        <p:origin x="2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74C1B1-1156-41BF-B4D9-AF326201DE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F831F0F-EF04-462B-AE68-2FCE8E43E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42B31A-B93D-49A8-B5C7-67840E649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3E79-65A4-4D84-9B6E-E342DFFF5BFA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093A01-1F9F-434B-BDAE-5D65B4B7C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7259BD-C5DC-4AFE-A60F-590E4AE6F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2BB-9344-41A9-A407-9718D5861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36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CB8ED3-463C-46F4-A67A-003C00E9D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3882B6B-A4E4-4B6C-AD12-3D094787F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4F5DE1-AC50-4B7E-9F23-B7A555D40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3E79-65A4-4D84-9B6E-E342DFFF5BFA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BE78E4-5A15-4B41-A498-744D281E0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82722F-E32C-4E6A-8A22-BF36D4D72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2BB-9344-41A9-A407-9718D5861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0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EA1C404-3434-4F28-9184-FA86F998F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2568D61-8B2B-44D2-ADDA-0B5FBF42F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035C43-711D-4394-A9E9-EF75C10BC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3E79-65A4-4D84-9B6E-E342DFFF5BFA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807153-334F-4921-B8DD-1E9E1B716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26A49D-A9B8-4DC3-BF06-DB42E2C9C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2BB-9344-41A9-A407-9718D5861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998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274234" y="2907155"/>
            <a:ext cx="9563100" cy="8284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baseline="0"/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274234" y="3863073"/>
            <a:ext cx="9563100" cy="1098096"/>
          </a:xfrm>
          <a:prstGeom prst="rect">
            <a:avLst/>
          </a:prstGeo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0428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PAGE - EDITACE MUSTER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4961" y="469901"/>
            <a:ext cx="7493372" cy="830262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2800" b="0" i="0">
                <a:solidFill>
                  <a:srgbClr val="E75112"/>
                </a:solidFill>
                <a:latin typeface="Futura CEZ OT Medium"/>
                <a:cs typeface="Futura CEZ OT Medium"/>
              </a:defRPr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1085852" y="1736726"/>
            <a:ext cx="9376833" cy="402833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800">
                <a:latin typeface="L Futura CE Light"/>
                <a:cs typeface="L Futura CE Light"/>
              </a:defRPr>
            </a:lvl1pPr>
            <a:lvl2pPr marL="457200" indent="0">
              <a:buFontTx/>
              <a:buNone/>
              <a:defRPr sz="1800">
                <a:latin typeface="L Futura CE Light"/>
                <a:cs typeface="L Futura CE Light"/>
              </a:defRPr>
            </a:lvl2pPr>
            <a:lvl3pPr marL="914400" indent="0">
              <a:buFontTx/>
              <a:buNone/>
              <a:defRPr sz="1800">
                <a:latin typeface="L Futura CE Light"/>
                <a:cs typeface="L Futura CE Light"/>
              </a:defRPr>
            </a:lvl3pPr>
            <a:lvl4pPr marL="1371600" indent="0">
              <a:buFontTx/>
              <a:buNone/>
              <a:defRPr sz="1800">
                <a:latin typeface="L Futura CE Light"/>
                <a:cs typeface="L Futura CE Light"/>
              </a:defRPr>
            </a:lvl4pPr>
            <a:lvl5pPr marL="1828800" indent="0">
              <a:buFontTx/>
              <a:buNone/>
              <a:defRPr sz="1800">
                <a:latin typeface="L Futura CE Light"/>
                <a:cs typeface="L Futura CE Light"/>
              </a:defRPr>
            </a:lvl5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D5520-4441-4A00-AE36-461D3C8C0ED2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10712451" y="792164"/>
            <a:ext cx="1047749" cy="123825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00" b="0" i="0">
                <a:solidFill>
                  <a:schemeClr val="bg1"/>
                </a:solidFill>
                <a:latin typeface="Futura CEZ OT Medium"/>
                <a:ea typeface="+mn-ea"/>
                <a:cs typeface="Futura CEZ OT Medium"/>
              </a:defRPr>
            </a:lvl1pPr>
          </a:lstStyle>
          <a:p>
            <a:pPr>
              <a:defRPr/>
            </a:pPr>
            <a:r>
              <a:rPr lang="en-US"/>
              <a:t>3-SEP-18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B3DFF57-6184-4C6B-846E-4E5CA42B320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712451" y="1017589"/>
            <a:ext cx="1193800" cy="1238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800">
                <a:solidFill>
                  <a:schemeClr val="bg1"/>
                </a:solidFill>
                <a:latin typeface="Futura CEZ OT Medium" panose="02000000000000000000" pitchFamily="50" charset="-18"/>
              </a:defRPr>
            </a:lvl1pPr>
          </a:lstStyle>
          <a:p>
            <a:pPr>
              <a:defRPr/>
            </a:pPr>
            <a:r>
              <a:rPr lang="en-US" altLang="cs-CZ"/>
              <a:t>SLIDE </a:t>
            </a:r>
            <a:fld id="{35E10746-9FBF-48EB-9C63-9AF70A7309C7}" type="slidenum">
              <a:rPr lang="en-US" altLang="cs-CZ" smtClean="0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44877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37477" y="5401737"/>
            <a:ext cx="4354961" cy="1098096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1400" b="0" i="0" baseline="0">
                <a:solidFill>
                  <a:schemeClr val="bg1">
                    <a:lumMod val="50000"/>
                  </a:schemeClr>
                </a:solidFill>
                <a:latin typeface="Futura CEZ OT Medium"/>
                <a:cs typeface="Futura CEZ OT Medium"/>
              </a:defRPr>
            </a:lvl1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155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D5FB6A-DFFD-4A42-AE5B-97EEBA26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C07562-2F01-49CB-8370-638ADBC61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B40351-1355-478E-BB05-CD048ADC1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3E79-65A4-4D84-9B6E-E342DFFF5BFA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CBD24E-C349-4846-973E-8A92A7299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D4B26F-7388-45CF-8629-F12CF9799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2BB-9344-41A9-A407-9718D5861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917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474AC7-D713-496E-9D98-7B19FD416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5922D31-D71A-460B-A44B-58EC46379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525BC4-E371-4FE0-A75A-EA18C3476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3E79-65A4-4D84-9B6E-E342DFFF5BFA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AD249A-70BB-4F4A-96A4-9B3F2D05C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2A20D6-28C6-4F05-8AF1-89716C5A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2BB-9344-41A9-A407-9718D5861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068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855CE2-26C0-49BE-967D-8606DAB47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950B70-9EC3-4D33-AB8D-C06AB43E28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C816E9E-CA51-4945-908A-9AB38C99FD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EA2F12-2282-4CF2-A0BC-621ED6855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3E79-65A4-4D84-9B6E-E342DFFF5BFA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3FCCB18-21A2-428A-81BF-A62D966FE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9D7D70-4044-4634-AB67-EED7A4C5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2BB-9344-41A9-A407-9718D5861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88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F0B6F6-25D3-442A-8DF5-A044E6668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3CF700-53DB-4629-8E54-753A31A89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D08CD01-F244-49A2-A98C-833AF12C3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AA4C239-18F5-4E14-B578-8972E522D8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2BDF9E0-BCFF-4159-89B5-EBFCD92DCE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86E6EA8-B512-44B5-90BE-9F80AF7A6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3E79-65A4-4D84-9B6E-E342DFFF5BFA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9A316C5-45A8-4909-85AA-6F4EE8EAE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1267A67-321B-47F1-830D-D576412E0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2BB-9344-41A9-A407-9718D5861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445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12F82-7DB6-420E-88D9-A8F3AE82F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9C21949-A92C-473C-BC3B-9123F079D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3E79-65A4-4D84-9B6E-E342DFFF5BFA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B570514-798D-4A60-995B-27E3678C4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26F58E-67B8-4311-8EB2-CFBE25C51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2BB-9344-41A9-A407-9718D5861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11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D3F2F21-3623-4010-8FF4-9962DFA0A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3E79-65A4-4D84-9B6E-E342DFFF5BFA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6D9D2C1-2976-43B9-A5BD-A27AF6A71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5601EF7-72E2-4220-AB02-2FDC6BEAB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2BB-9344-41A9-A407-9718D5861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98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893A28-F879-4FCA-9753-8BB102C38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ECC498-1254-4D43-BFEC-2D2B89231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BE6D4DF-F3A8-4C64-AD20-A78BE45E2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C00186-10D9-416F-951E-690C896D6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3E79-65A4-4D84-9B6E-E342DFFF5BFA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4C55CC-D937-439F-99BA-3EDBFC58A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4586D94-DC93-43D9-9B91-0DA47BA9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2BB-9344-41A9-A407-9718D5861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542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7795BA-C60A-4A58-A6DB-F676CC9E0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D706BE4-A102-47D1-8474-7F0112DEB1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0B8DD16-BEDD-4CF0-A9F6-519CD11A7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B51F84-F1F7-4732-A1E5-8985E8E12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3E79-65A4-4D84-9B6E-E342DFFF5BFA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C8A5BD6-F962-4AF9-A003-14ABB60C2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52FA39-CA0B-4C9F-8A90-A20420FB2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2BB-9344-41A9-A407-9718D5861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237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F6DB29-78D9-4599-B466-027FD8968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80BE43F-9E6A-442A-B40D-F57C2758C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51C440-7701-4496-B0A1-4C4B2A75C5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83E79-65A4-4D84-9B6E-E342DFFF5BFA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5BAF87-1C16-4451-ABD8-5C08F2E6A7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6763F6-EF84-4581-A89F-AA482E34F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272BB-9344-41A9-A407-9718D5861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05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Placeholder 5">
            <a:extLst>
              <a:ext uri="{FF2B5EF4-FFF2-40B4-BE49-F238E27FC236}">
                <a16:creationId xmlns:a16="http://schemas.microsoft.com/office/drawing/2014/main" id="{0EE17F18-185B-4147-BCB8-16602120838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auto">
          <a:xfrm>
            <a:off x="508747" y="1209024"/>
            <a:ext cx="11174505" cy="211939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 algn="ctr">
              <a:buNone/>
            </a:pPr>
            <a:r>
              <a:rPr lang="cs-CZ" altLang="cs-CZ" sz="4000" dirty="0">
                <a:latin typeface="Futura CEZ OT Medium" pitchFamily="50" charset="-18"/>
                <a:ea typeface="Geneva" charset="-128"/>
                <a:cs typeface="Futura CEZ OT Medium" pitchFamily="50" charset="-18"/>
              </a:rPr>
              <a:t>PROVOZNÍ ZKUŠENOSTI SE SYSTÉMY</a:t>
            </a:r>
          </a:p>
          <a:p>
            <a:pPr marL="0" indent="0" algn="ctr">
              <a:buNone/>
            </a:pPr>
            <a:r>
              <a:rPr lang="cs-CZ" altLang="cs-CZ" sz="4000" dirty="0">
                <a:latin typeface="Futura CEZ OT Medium" pitchFamily="50" charset="-18"/>
                <a:ea typeface="Geneva" charset="-128"/>
                <a:cs typeface="Futura CEZ OT Medium" pitchFamily="50" charset="-18"/>
              </a:rPr>
              <a:t>PROTIZÁMRAZOVÝCH OCHRAN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1439B2F5-6F62-4487-81D6-3CEA60017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6193" y="5965462"/>
            <a:ext cx="2897668" cy="58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cs-CZ" altLang="cs-CZ" sz="1800" b="1" dirty="0">
                <a:solidFill>
                  <a:srgbClr val="666666"/>
                </a:solidFill>
                <a:latin typeface="Futura CEZ OT Medium" panose="02000000000000000000" pitchFamily="50" charset="-18"/>
                <a:cs typeface="Times New Roman" panose="02020603050405020304" pitchFamily="18" charset="0"/>
              </a:rPr>
              <a:t>Ing. Karel Matějíček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cs-CZ" altLang="cs-CZ" sz="1400" b="1" dirty="0">
                <a:solidFill>
                  <a:srgbClr val="666666"/>
                </a:solidFill>
                <a:latin typeface="Futura CEZ OT Medium" panose="02000000000000000000" pitchFamily="50" charset="-18"/>
                <a:cs typeface="Times New Roman" panose="02020603050405020304" pitchFamily="18" charset="0"/>
              </a:rPr>
              <a:t>http://www.ingmatejicek.cz</a:t>
            </a:r>
            <a:endParaRPr lang="cs-CZ" altLang="cs-CZ" sz="1800" b="1" dirty="0">
              <a:solidFill>
                <a:srgbClr val="666666"/>
              </a:solidFill>
              <a:latin typeface="Futura CEZ OT Medium" panose="02000000000000000000" pitchFamily="50" charset="-1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11DFB80B-EDAE-46BD-BCE0-B0BC240DC92C}"/>
              </a:ext>
            </a:extLst>
          </p:cNvPr>
          <p:cNvSpPr>
            <a:spLocks noGrp="1" noChangeArrowheads="1"/>
          </p:cNvSpPr>
          <p:nvPr>
            <p:ph type="body" sz="quarter" idx="15"/>
          </p:nvPr>
        </p:nvSpPr>
        <p:spPr bwMode="auto">
          <a:xfrm>
            <a:off x="157164" y="672488"/>
            <a:ext cx="6219821" cy="461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altLang="cs-CZ" sz="2800" dirty="0">
                <a:solidFill>
                  <a:srgbClr val="E75112"/>
                </a:solidFill>
                <a:latin typeface="Futura CEZ OT Medium" pitchFamily="50" charset="-18"/>
              </a:rPr>
              <a:t>Křížové výměníky vzduch – vzduch</a:t>
            </a:r>
          </a:p>
        </p:txBody>
      </p:sp>
      <p:sp>
        <p:nvSpPr>
          <p:cNvPr id="31747" name="Rectangle 6">
            <a:extLst>
              <a:ext uri="{FF2B5EF4-FFF2-40B4-BE49-F238E27FC236}">
                <a16:creationId xmlns:a16="http://schemas.microsoft.com/office/drawing/2014/main" id="{243B82F9-BA94-45C0-83E9-ED9AA49C4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7075" y="1395414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endParaRPr lang="cs-CZ" altLang="cs-CZ" sz="2400">
              <a:solidFill>
                <a:srgbClr val="000000"/>
              </a:solidFill>
            </a:endParaRPr>
          </a:p>
        </p:txBody>
      </p:sp>
      <p:graphicFrame>
        <p:nvGraphicFramePr>
          <p:cNvPr id="12293" name="Object 3">
            <a:extLst>
              <a:ext uri="{FF2B5EF4-FFF2-40B4-BE49-F238E27FC236}">
                <a16:creationId xmlns:a16="http://schemas.microsoft.com/office/drawing/2014/main" id="{6D6EE6E6-AA9B-46C9-A696-D983BDC9EE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378718"/>
              </p:ext>
            </p:extLst>
          </p:nvPr>
        </p:nvGraphicFramePr>
        <p:xfrm>
          <a:off x="0" y="1134153"/>
          <a:ext cx="8068500" cy="5638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r:id="rId3" imgW="8820150" imgH="5829300" progId="AutoCAD.Drawing.14">
                  <p:embed/>
                </p:oleObj>
              </mc:Choice>
              <mc:Fallback>
                <p:oleObj r:id="rId3" imgW="8820150" imgH="5829300" progId="AutoCAD.Drawing.14">
                  <p:embed/>
                  <p:pic>
                    <p:nvPicPr>
                      <p:cNvPr id="12293" name="Object 3">
                        <a:extLst>
                          <a:ext uri="{FF2B5EF4-FFF2-40B4-BE49-F238E27FC236}">
                            <a16:creationId xmlns:a16="http://schemas.microsoft.com/office/drawing/2014/main" id="{6D6EE6E6-AA9B-46C9-A696-D983BDC9EE9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4941" t="23067" r="22562" b="10817"/>
                      <a:stretch>
                        <a:fillRect/>
                      </a:stretch>
                    </p:blipFill>
                    <p:spPr bwMode="auto">
                      <a:xfrm>
                        <a:off x="0" y="1134153"/>
                        <a:ext cx="8068500" cy="56382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Nadpis 2">
            <a:extLst>
              <a:ext uri="{FF2B5EF4-FFF2-40B4-BE49-F238E27FC236}">
                <a16:creationId xmlns:a16="http://schemas.microsoft.com/office/drawing/2014/main" id="{6F7F202A-4A88-47F2-8983-D95AB4110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8389" y="1"/>
            <a:ext cx="8558910" cy="67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>
                <a:solidFill>
                  <a:srgbClr val="E75112"/>
                </a:solidFill>
                <a:latin typeface="Futura CEZ OT Medium"/>
                <a:ea typeface="+mj-ea"/>
                <a:cs typeface="Futura CEZ OT Medium"/>
              </a:defRPr>
            </a:lvl1pPr>
          </a:lstStyle>
          <a:p>
            <a:pPr algn="ctr"/>
            <a:r>
              <a:rPr lang="cs-CZ" altLang="cs-CZ" sz="3600" dirty="0">
                <a:solidFill>
                  <a:schemeClr val="accent6"/>
                </a:solidFill>
                <a:latin typeface="Futura CEZ OT Medium" pitchFamily="50" charset="-18"/>
                <a:ea typeface="Geneva" charset="-128"/>
              </a:rPr>
              <a:t>Protizámrazové ochrany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C752354-3D30-472A-AEB5-162AAE71F549}"/>
              </a:ext>
            </a:extLst>
          </p:cNvPr>
          <p:cNvSpPr txBox="1"/>
          <p:nvPr/>
        </p:nvSpPr>
        <p:spPr>
          <a:xfrm>
            <a:off x="8068500" y="1190548"/>
            <a:ext cx="4038838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/>
              <a:t>VZT zařízení pro zpětné získávání tepla</a:t>
            </a:r>
          </a:p>
          <a:p>
            <a:pPr>
              <a:defRPr/>
            </a:pPr>
            <a:r>
              <a:rPr lang="cs-CZ" dirty="0"/>
              <a:t>Deskové rekuperační výměníky </a:t>
            </a:r>
          </a:p>
          <a:p>
            <a:pPr>
              <a:defRPr/>
            </a:pPr>
            <a:r>
              <a:rPr lang="cs-CZ" b="1" dirty="0"/>
              <a:t>vzduch – vzduch</a:t>
            </a:r>
            <a:r>
              <a:rPr lang="cs-CZ" dirty="0"/>
              <a:t>.</a:t>
            </a:r>
          </a:p>
          <a:p>
            <a:pPr>
              <a:defRPr/>
            </a:pPr>
            <a:endParaRPr lang="cs-CZ" sz="1000" dirty="0"/>
          </a:p>
          <a:p>
            <a:pPr>
              <a:spcBef>
                <a:spcPts val="1200"/>
              </a:spcBef>
              <a:defRPr/>
            </a:pPr>
            <a:r>
              <a:rPr lang="cs-CZ" dirty="0"/>
              <a:t>Systémy protizámrazové ochrany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v"/>
              <a:defRPr/>
            </a:pPr>
            <a:r>
              <a:rPr lang="cs-CZ" b="1" dirty="0"/>
              <a:t>Tlakový rozdíl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∆P Odtah/Výdech </a:t>
            </a:r>
          </a:p>
          <a:p>
            <a:pPr>
              <a:spcBef>
                <a:spcPts val="1200"/>
              </a:spcBef>
              <a:defRPr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      – výrobce (event. nárůst+100Pa)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v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Teplota výdech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 intervalu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-4 až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°C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Snižování množství čerstvého studeného vzduchu</a:t>
            </a:r>
          </a:p>
          <a:p>
            <a:pPr marL="1200150" lvl="2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Regulace klapky obtok čerstvý vzduch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v"/>
              <a:defRPr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Nutná protizámrazová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ochrana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i u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systémů následujících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za výměníkem</a:t>
            </a:r>
            <a:endParaRPr lang="cs-CZ" dirty="0"/>
          </a:p>
          <a:p>
            <a:pPr>
              <a:defRPr/>
            </a:pPr>
            <a:endParaRPr lang="cs-CZ" dirty="0"/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CAFBDD76-2914-4FA2-B28E-D6DAF942F5C3}"/>
              </a:ext>
            </a:extLst>
          </p:cNvPr>
          <p:cNvSpPr/>
          <p:nvPr/>
        </p:nvSpPr>
        <p:spPr>
          <a:xfrm>
            <a:off x="1738323" y="6202290"/>
            <a:ext cx="687897" cy="59981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43B7E292-6DD9-448E-B5CC-C9C2EEC2BEC1}"/>
              </a:ext>
            </a:extLst>
          </p:cNvPr>
          <p:cNvSpPr/>
          <p:nvPr/>
        </p:nvSpPr>
        <p:spPr>
          <a:xfrm>
            <a:off x="1997977" y="4565009"/>
            <a:ext cx="687897" cy="59981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6FD11663-BDC3-49CA-85D4-CD059325C19E}"/>
              </a:ext>
            </a:extLst>
          </p:cNvPr>
          <p:cNvSpPr/>
          <p:nvPr/>
        </p:nvSpPr>
        <p:spPr>
          <a:xfrm>
            <a:off x="177565" y="5856913"/>
            <a:ext cx="687897" cy="59981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8F704C32-6453-4201-AADA-9BAF0479611A}"/>
              </a:ext>
            </a:extLst>
          </p:cNvPr>
          <p:cNvSpPr/>
          <p:nvPr/>
        </p:nvSpPr>
        <p:spPr>
          <a:xfrm>
            <a:off x="4278385" y="4219662"/>
            <a:ext cx="1817615" cy="150418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E515D1F-1212-40F9-B426-68CB0A8FDB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76985" y="4181095"/>
            <a:ext cx="1853345" cy="1542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2">
            <a:extLst>
              <a:ext uri="{FF2B5EF4-FFF2-40B4-BE49-F238E27FC236}">
                <a16:creationId xmlns:a16="http://schemas.microsoft.com/office/drawing/2014/main" id="{12AE4B92-B4F7-47A1-B7DE-6BF62C1610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338389" y="1"/>
            <a:ext cx="8558910" cy="6724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altLang="cs-CZ" sz="3600" dirty="0">
                <a:solidFill>
                  <a:schemeClr val="accent6"/>
                </a:solidFill>
                <a:latin typeface="Futura CEZ OT Medium" pitchFamily="50" charset="-18"/>
                <a:ea typeface="Geneva" charset="-128"/>
              </a:rPr>
              <a:t>Protizámrazové ochrany</a:t>
            </a:r>
          </a:p>
        </p:txBody>
      </p:sp>
      <p:sp>
        <p:nvSpPr>
          <p:cNvPr id="30723" name="Rectangle 6">
            <a:extLst>
              <a:ext uri="{FF2B5EF4-FFF2-40B4-BE49-F238E27FC236}">
                <a16:creationId xmlns:a16="http://schemas.microsoft.com/office/drawing/2014/main" id="{E987053F-9CFA-42EA-8B4C-3137B62AD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7075" y="1395414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endParaRPr lang="cs-CZ" altLang="cs-CZ" sz="2400">
              <a:solidFill>
                <a:srgbClr val="000000"/>
              </a:solidFill>
            </a:endParaRPr>
          </a:p>
        </p:txBody>
      </p:sp>
      <p:sp>
        <p:nvSpPr>
          <p:cNvPr id="11270" name="Nadpis 2">
            <a:extLst>
              <a:ext uri="{FF2B5EF4-FFF2-40B4-BE49-F238E27FC236}">
                <a16:creationId xmlns:a16="http://schemas.microsoft.com/office/drawing/2014/main" id="{F4027EE9-39B4-4481-964E-C77909D4C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894" y="522775"/>
            <a:ext cx="6816984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9pPr>
          </a:lstStyle>
          <a:p>
            <a:r>
              <a:rPr lang="cs-CZ" altLang="cs-CZ" sz="2800" dirty="0">
                <a:solidFill>
                  <a:srgbClr val="E75112"/>
                </a:solidFill>
                <a:latin typeface="Futura CEZ OT Medium" pitchFamily="50" charset="-18"/>
              </a:rPr>
              <a:t>Rotační výměníky vzduch – vzduch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08B63A4-3D34-4B8D-A3CC-64CB8F743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894" y="1122214"/>
            <a:ext cx="5690863" cy="570505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E1023A64-AE98-4C71-A123-768D7023D3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8243" y="6092403"/>
            <a:ext cx="1366703" cy="78391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FC890155-3454-43C8-B008-5348E23FEF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9733" y="2396924"/>
            <a:ext cx="1365622" cy="786452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DB7B2CC5-5AAB-49B5-8A85-499A937B71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234" y="1857079"/>
            <a:ext cx="1158997" cy="667458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955396F3-B53A-4D62-B809-D2A7D2AA8442}"/>
              </a:ext>
            </a:extLst>
          </p:cNvPr>
          <p:cNvSpPr txBox="1"/>
          <p:nvPr/>
        </p:nvSpPr>
        <p:spPr>
          <a:xfrm>
            <a:off x="7202879" y="1698068"/>
            <a:ext cx="4038838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/>
              <a:t>VZT zařízení pro zpětné získávání tepla</a:t>
            </a:r>
          </a:p>
          <a:p>
            <a:pPr>
              <a:defRPr/>
            </a:pPr>
            <a:r>
              <a:rPr lang="cs-CZ" dirty="0"/>
              <a:t>Rotační výměníky  </a:t>
            </a:r>
            <a:r>
              <a:rPr lang="cs-CZ" b="1" dirty="0"/>
              <a:t>vzduch – vzduch</a:t>
            </a:r>
            <a:r>
              <a:rPr lang="cs-CZ" dirty="0"/>
              <a:t>.</a:t>
            </a:r>
          </a:p>
          <a:p>
            <a:pPr>
              <a:defRPr/>
            </a:pPr>
            <a:endParaRPr lang="cs-CZ" sz="1000" dirty="0"/>
          </a:p>
          <a:p>
            <a:pPr>
              <a:spcBef>
                <a:spcPts val="1200"/>
              </a:spcBef>
              <a:defRPr/>
            </a:pPr>
            <a:r>
              <a:rPr lang="cs-CZ" dirty="0"/>
              <a:t>Systémy protizámrazové ochrany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v"/>
              <a:defRPr/>
            </a:pPr>
            <a:r>
              <a:rPr lang="cs-CZ" b="1" dirty="0"/>
              <a:t>Tlakový rozdíl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∆P Odtah/Výdech </a:t>
            </a:r>
          </a:p>
          <a:p>
            <a:pPr>
              <a:spcBef>
                <a:spcPts val="1200"/>
              </a:spcBef>
              <a:defRPr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      – výrobce (event. nárůst+100Pa)</a:t>
            </a:r>
          </a:p>
          <a:p>
            <a:pPr marL="742950" lvl="1" indent="-28575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Snižování množství čerstvého studeného vzduchu</a:t>
            </a:r>
          </a:p>
          <a:p>
            <a:pPr marL="1200150" lvl="2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Otáčky ventilátoru přívod</a:t>
            </a:r>
          </a:p>
          <a:p>
            <a:pPr marL="1200150" lvl="2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Regulace klapky obtok čerstvý vzduch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v"/>
              <a:defRPr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Nutná protizámrazová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ochrana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i u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systémů následujících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za výměníkem</a:t>
            </a: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2">
            <a:extLst>
              <a:ext uri="{FF2B5EF4-FFF2-40B4-BE49-F238E27FC236}">
                <a16:creationId xmlns:a16="http://schemas.microsoft.com/office/drawing/2014/main" id="{12AE4B92-B4F7-47A1-B7DE-6BF62C1610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338389" y="1"/>
            <a:ext cx="8558910" cy="6724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altLang="cs-CZ" sz="3600" dirty="0">
                <a:solidFill>
                  <a:schemeClr val="accent6"/>
                </a:solidFill>
                <a:latin typeface="Futura CEZ OT Medium" pitchFamily="50" charset="-18"/>
                <a:ea typeface="Geneva" charset="-128"/>
              </a:rPr>
              <a:t>Protizámrazové ochrany</a:t>
            </a:r>
          </a:p>
        </p:txBody>
      </p:sp>
      <p:sp>
        <p:nvSpPr>
          <p:cNvPr id="30723" name="Rectangle 6">
            <a:extLst>
              <a:ext uri="{FF2B5EF4-FFF2-40B4-BE49-F238E27FC236}">
                <a16:creationId xmlns:a16="http://schemas.microsoft.com/office/drawing/2014/main" id="{E987053F-9CFA-42EA-8B4C-3137B62AD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7075" y="1395414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endParaRPr lang="cs-CZ" altLang="cs-CZ" sz="2400">
              <a:solidFill>
                <a:srgbClr val="000000"/>
              </a:solidFill>
            </a:endParaRPr>
          </a:p>
        </p:txBody>
      </p:sp>
      <p:sp>
        <p:nvSpPr>
          <p:cNvPr id="11270" name="Nadpis 2">
            <a:extLst>
              <a:ext uri="{FF2B5EF4-FFF2-40B4-BE49-F238E27FC236}">
                <a16:creationId xmlns:a16="http://schemas.microsoft.com/office/drawing/2014/main" id="{F4027EE9-39B4-4481-964E-C77909D4C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894" y="522775"/>
            <a:ext cx="10111418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9pPr>
          </a:lstStyle>
          <a:p>
            <a:r>
              <a:rPr lang="cs-CZ" altLang="cs-CZ" sz="2800" dirty="0">
                <a:solidFill>
                  <a:srgbClr val="E75112"/>
                </a:solidFill>
                <a:latin typeface="Futura CEZ OT Medium" pitchFamily="50" charset="-18"/>
              </a:rPr>
              <a:t>Kapalinové okruhy zpětného získávání tepla ZZT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08B63A4-3D34-4B8D-A3CC-64CB8F7432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1191" y="1147667"/>
            <a:ext cx="4017931" cy="570505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E1023A64-AE98-4C71-A123-768D7023D3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6976" y="3312421"/>
            <a:ext cx="901413" cy="396375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DB7B2CC5-5AAB-49B5-8A85-499A937B71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2297" y="3708795"/>
            <a:ext cx="993676" cy="396375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955396F3-B53A-4D62-B809-D2A7D2AA8442}"/>
              </a:ext>
            </a:extLst>
          </p:cNvPr>
          <p:cNvSpPr txBox="1"/>
          <p:nvPr/>
        </p:nvSpPr>
        <p:spPr>
          <a:xfrm>
            <a:off x="7202879" y="1698068"/>
            <a:ext cx="4038838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/>
              <a:t>VZT zařízení pro zpětné získávání tepla</a:t>
            </a:r>
          </a:p>
          <a:p>
            <a:pPr>
              <a:defRPr/>
            </a:pPr>
            <a:r>
              <a:rPr lang="cs-CZ" b="1" dirty="0"/>
              <a:t>Kapalinový okruh</a:t>
            </a:r>
            <a:r>
              <a:rPr lang="cs-CZ" dirty="0"/>
              <a:t> s nemrznoucí směsí</a:t>
            </a:r>
          </a:p>
          <a:p>
            <a:pPr>
              <a:defRPr/>
            </a:pPr>
            <a:endParaRPr lang="cs-CZ" sz="1000" dirty="0"/>
          </a:p>
          <a:p>
            <a:pPr>
              <a:spcBef>
                <a:spcPts val="1200"/>
              </a:spcBef>
              <a:defRPr/>
            </a:pPr>
            <a:r>
              <a:rPr lang="cs-CZ" dirty="0"/>
              <a:t>Systémy protizámrazové ochrany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v"/>
              <a:defRPr/>
            </a:pPr>
            <a:r>
              <a:rPr lang="cs-CZ" b="1" dirty="0"/>
              <a:t>Teplota nemrznoucí směsi vstupující do výměníků v odtahu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vzduchu</a:t>
            </a:r>
          </a:p>
          <a:p>
            <a:pPr>
              <a:spcBef>
                <a:spcPts val="1200"/>
              </a:spcBef>
              <a:defRPr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      – dle výpočtu cca -6 až -8°C</a:t>
            </a:r>
          </a:p>
          <a:p>
            <a:pPr marL="742950" lvl="1" indent="-28575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Regulace trojcestného směšovacího ventilu na požadovanou teplotu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v"/>
              <a:defRPr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Nutná protizámrazová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ochrana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i u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systémů následujících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za výměníkem</a:t>
            </a: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95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2">
            <a:extLst>
              <a:ext uri="{FF2B5EF4-FFF2-40B4-BE49-F238E27FC236}">
                <a16:creationId xmlns:a16="http://schemas.microsoft.com/office/drawing/2014/main" id="{12AE4B92-B4F7-47A1-B7DE-6BF62C1610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338389" y="1"/>
            <a:ext cx="8558910" cy="6724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altLang="cs-CZ" sz="3600" dirty="0">
                <a:solidFill>
                  <a:schemeClr val="accent6"/>
                </a:solidFill>
                <a:latin typeface="Futura CEZ OT Medium" pitchFamily="50" charset="-18"/>
                <a:ea typeface="Geneva" charset="-128"/>
              </a:rPr>
              <a:t>Protizámrazové ochrany</a:t>
            </a:r>
          </a:p>
        </p:txBody>
      </p:sp>
      <p:sp>
        <p:nvSpPr>
          <p:cNvPr id="30723" name="Rectangle 6">
            <a:extLst>
              <a:ext uri="{FF2B5EF4-FFF2-40B4-BE49-F238E27FC236}">
                <a16:creationId xmlns:a16="http://schemas.microsoft.com/office/drawing/2014/main" id="{E987053F-9CFA-42EA-8B4C-3137B62AD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7075" y="1395414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endParaRPr lang="cs-CZ" altLang="cs-CZ" sz="2400">
              <a:solidFill>
                <a:srgbClr val="000000"/>
              </a:solidFill>
            </a:endParaRPr>
          </a:p>
        </p:txBody>
      </p:sp>
      <p:sp>
        <p:nvSpPr>
          <p:cNvPr id="11270" name="Nadpis 2">
            <a:extLst>
              <a:ext uri="{FF2B5EF4-FFF2-40B4-BE49-F238E27FC236}">
                <a16:creationId xmlns:a16="http://schemas.microsoft.com/office/drawing/2014/main" id="{F4027EE9-39B4-4481-964E-C77909D4C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894" y="522775"/>
            <a:ext cx="1135500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9pPr>
          </a:lstStyle>
          <a:p>
            <a:r>
              <a:rPr lang="cs-CZ" altLang="cs-CZ" sz="2800" dirty="0">
                <a:solidFill>
                  <a:srgbClr val="E75112"/>
                </a:solidFill>
                <a:latin typeface="Futura CEZ OT Medium" pitchFamily="50" charset="-18"/>
              </a:rPr>
              <a:t>Volné chlazení – Free </a:t>
            </a:r>
            <a:r>
              <a:rPr lang="cs-CZ" altLang="cs-CZ" sz="2800" dirty="0" err="1">
                <a:solidFill>
                  <a:srgbClr val="E75112"/>
                </a:solidFill>
                <a:latin typeface="Futura CEZ OT Medium" pitchFamily="50" charset="-18"/>
              </a:rPr>
              <a:t>Cooling</a:t>
            </a:r>
            <a:r>
              <a:rPr lang="cs-CZ" altLang="cs-CZ" sz="2800" dirty="0">
                <a:solidFill>
                  <a:srgbClr val="E75112"/>
                </a:solidFill>
                <a:latin typeface="Futura CEZ OT Medium" pitchFamily="50" charset="-18"/>
              </a:rPr>
              <a:t> – výměník voda/nemrznoucí směs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08B63A4-3D34-4B8D-A3CC-64CB8F7432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5566" y="1195262"/>
            <a:ext cx="6003017" cy="557024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E1023A64-AE98-4C71-A123-768D7023D3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63" y="4386889"/>
            <a:ext cx="901413" cy="513906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DB7B2CC5-5AAB-49B5-8A85-499A937B71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062107"/>
            <a:ext cx="993676" cy="396375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955396F3-B53A-4D62-B809-D2A7D2AA8442}"/>
              </a:ext>
            </a:extLst>
          </p:cNvPr>
          <p:cNvSpPr txBox="1"/>
          <p:nvPr/>
        </p:nvSpPr>
        <p:spPr>
          <a:xfrm>
            <a:off x="6844226" y="1569874"/>
            <a:ext cx="4973134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/>
              <a:t>Volné chlazení – Free </a:t>
            </a:r>
            <a:r>
              <a:rPr lang="cs-CZ" dirty="0" err="1"/>
              <a:t>Cooling</a:t>
            </a:r>
            <a:r>
              <a:rPr lang="cs-CZ" dirty="0"/>
              <a:t> (FC)</a:t>
            </a:r>
          </a:p>
          <a:p>
            <a:pPr>
              <a:defRPr/>
            </a:pPr>
            <a:r>
              <a:rPr lang="cs-CZ" dirty="0"/>
              <a:t>– výměník: voda/nemrznoucí směs</a:t>
            </a:r>
          </a:p>
          <a:p>
            <a:pPr>
              <a:defRPr/>
            </a:pPr>
            <a:r>
              <a:rPr lang="cs-CZ" b="1" dirty="0"/>
              <a:t>Kapalinové okruhy</a:t>
            </a:r>
            <a:br>
              <a:rPr lang="cs-CZ" b="1" dirty="0"/>
            </a:br>
            <a:r>
              <a:rPr lang="cs-CZ" b="1" dirty="0"/>
              <a:t>- Regulace teploty </a:t>
            </a:r>
            <a:r>
              <a:rPr lang="cs-CZ" dirty="0"/>
              <a:t>chlazené vody(6°C)  </a:t>
            </a:r>
            <a:r>
              <a:rPr lang="cs-CZ" b="1" dirty="0"/>
              <a:t>množstvím</a:t>
            </a:r>
            <a:r>
              <a:rPr lang="cs-CZ" dirty="0"/>
              <a:t> média Free </a:t>
            </a:r>
            <a:r>
              <a:rPr lang="cs-CZ" dirty="0" err="1"/>
              <a:t>Cooling</a:t>
            </a:r>
            <a:r>
              <a:rPr lang="cs-CZ" dirty="0"/>
              <a:t> (otáčky čerpadla, následně </a:t>
            </a:r>
            <a:r>
              <a:rPr lang="cs-CZ" dirty="0" err="1"/>
              <a:t>reg</a:t>
            </a:r>
            <a:r>
              <a:rPr lang="cs-CZ" dirty="0"/>
              <a:t>. ventil</a:t>
            </a:r>
            <a:endParaRPr lang="cs-CZ" sz="1000" dirty="0"/>
          </a:p>
          <a:p>
            <a:pPr>
              <a:spcBef>
                <a:spcPts val="1200"/>
              </a:spcBef>
              <a:defRPr/>
            </a:pPr>
            <a:r>
              <a:rPr lang="cs-CZ" dirty="0"/>
              <a:t>Systémy protizámrazové ochrany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v"/>
              <a:defRPr/>
            </a:pPr>
            <a:r>
              <a:rPr lang="cs-CZ" b="1" dirty="0"/>
              <a:t>Teplota nemrznoucí směsi vstupující do výměníku </a:t>
            </a:r>
            <a:r>
              <a:rPr lang="en-US" b="1" dirty="0"/>
              <a:t>&gt; 2</a:t>
            </a:r>
            <a:r>
              <a:rPr lang="cs-CZ" b="1" dirty="0"/>
              <a:t>°C</a:t>
            </a: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Regulace systémem „vstřikování“</a:t>
            </a:r>
            <a:b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při poklesu teploty na vstupu do FC pod 3°C  </a:t>
            </a:r>
            <a:r>
              <a:rPr lang="cs-CZ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Zap</a:t>
            </a: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čerpadlo malého okruhu a regulace škrtícího ventilu 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v"/>
              <a:defRPr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Hlídání průtoku výměníkem na straně vody spínačem průtoku (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flow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switch)</a:t>
            </a:r>
            <a:endParaRPr lang="cs-CZ" dirty="0"/>
          </a:p>
          <a:p>
            <a:pPr>
              <a:defRPr/>
            </a:pPr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E1A8538-8BF4-4300-BB90-A0AB4BB7AE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1209" y="6253394"/>
            <a:ext cx="902286" cy="512108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0C58762F-DD60-4E74-BCBA-3009527427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8754" y="4725397"/>
            <a:ext cx="902286" cy="51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67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852BE00-E1AA-451E-BD77-55D2D87530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402448"/>
            <a:ext cx="7222921" cy="5460145"/>
          </a:xfrm>
          <a:prstGeom prst="rect">
            <a:avLst/>
          </a:prstGeom>
        </p:spPr>
      </p:pic>
      <p:sp>
        <p:nvSpPr>
          <p:cNvPr id="11266" name="Nadpis 2">
            <a:extLst>
              <a:ext uri="{FF2B5EF4-FFF2-40B4-BE49-F238E27FC236}">
                <a16:creationId xmlns:a16="http://schemas.microsoft.com/office/drawing/2014/main" id="{12AE4B92-B4F7-47A1-B7DE-6BF62C1610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338389" y="1"/>
            <a:ext cx="8558910" cy="6724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altLang="cs-CZ" sz="3600" dirty="0">
                <a:solidFill>
                  <a:schemeClr val="accent6"/>
                </a:solidFill>
                <a:latin typeface="Futura CEZ OT Medium" pitchFamily="50" charset="-18"/>
                <a:ea typeface="Geneva" charset="-128"/>
              </a:rPr>
              <a:t>Protizámrazové ochrany</a:t>
            </a:r>
          </a:p>
        </p:txBody>
      </p:sp>
      <p:sp>
        <p:nvSpPr>
          <p:cNvPr id="30723" name="Rectangle 6">
            <a:extLst>
              <a:ext uri="{FF2B5EF4-FFF2-40B4-BE49-F238E27FC236}">
                <a16:creationId xmlns:a16="http://schemas.microsoft.com/office/drawing/2014/main" id="{E987053F-9CFA-42EA-8B4C-3137B62AD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2921" y="1395414"/>
            <a:ext cx="5188154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endParaRPr lang="cs-CZ" altLang="cs-CZ" sz="2400">
              <a:solidFill>
                <a:srgbClr val="000000"/>
              </a:solidFill>
            </a:endParaRPr>
          </a:p>
        </p:txBody>
      </p:sp>
      <p:sp>
        <p:nvSpPr>
          <p:cNvPr id="11270" name="Nadpis 2">
            <a:extLst>
              <a:ext uri="{FF2B5EF4-FFF2-40B4-BE49-F238E27FC236}">
                <a16:creationId xmlns:a16="http://schemas.microsoft.com/office/drawing/2014/main" id="{F4027EE9-39B4-4481-964E-C77909D4C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894" y="545701"/>
            <a:ext cx="11635418" cy="501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9pPr>
          </a:lstStyle>
          <a:p>
            <a:r>
              <a:rPr lang="cs-CZ" altLang="cs-CZ" sz="2800" dirty="0">
                <a:solidFill>
                  <a:srgbClr val="E75112"/>
                </a:solidFill>
                <a:latin typeface="Futura CEZ OT Medium" pitchFamily="50" charset="-18"/>
              </a:rPr>
              <a:t>VZT ohřívače VODA/VZDUCH pro podnulové venkovní teploty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E1023A64-AE98-4C71-A123-768D7023D3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6148" y="1250460"/>
            <a:ext cx="1390703" cy="513906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DB7B2CC5-5AAB-49B5-8A85-499A937B71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3514" y="6037726"/>
            <a:ext cx="1390455" cy="643886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955396F3-B53A-4D62-B809-D2A7D2AA8442}"/>
              </a:ext>
            </a:extLst>
          </p:cNvPr>
          <p:cNvSpPr txBox="1"/>
          <p:nvPr/>
        </p:nvSpPr>
        <p:spPr>
          <a:xfrm>
            <a:off x="7218866" y="1006584"/>
            <a:ext cx="4973134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 víceřadých výměníku zapojení rozvodů „Protiproud“ Voda / Vzduch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/>
              <a:t>Přívod do spodního hrdla – „</a:t>
            </a:r>
            <a:r>
              <a:rPr lang="cs-CZ" dirty="0" err="1"/>
              <a:t>samoodvzdušnění</a:t>
            </a:r>
            <a:r>
              <a:rPr lang="cs-CZ" dirty="0"/>
              <a:t>“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/>
              <a:t>Ohřívač nadimenzovat na menší teplotní spád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/>
              <a:t>Kvalitativní regulace otopné vody s čerpadlem a regulovatelným zkratem „malého okruhu“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/>
              <a:t>Protizámrazová ochrana </a:t>
            </a:r>
          </a:p>
          <a:p>
            <a:pPr marL="742950" lvl="1" indent="-285750">
              <a:buFont typeface="Courier New" panose="02070309020205020404" pitchFamily="49" charset="0"/>
              <a:buChar char="o"/>
              <a:defRPr/>
            </a:pPr>
            <a:r>
              <a:rPr lang="cs-CZ" dirty="0" err="1"/>
              <a:t>Zap</a:t>
            </a:r>
            <a:r>
              <a:rPr lang="cs-CZ" dirty="0"/>
              <a:t>. čerpadlo při Te </a:t>
            </a:r>
            <a:r>
              <a:rPr lang="en-US" dirty="0"/>
              <a:t>&lt;</a:t>
            </a:r>
            <a:r>
              <a:rPr lang="cs-CZ" dirty="0"/>
              <a:t> 1°C</a:t>
            </a:r>
          </a:p>
          <a:p>
            <a:pPr marL="742950" lvl="1" indent="-285750">
              <a:buFont typeface="Courier New" panose="02070309020205020404" pitchFamily="49" charset="0"/>
              <a:buChar char="o"/>
              <a:defRPr/>
            </a:pPr>
            <a:r>
              <a:rPr lang="cs-CZ" dirty="0"/>
              <a:t>Regulace dle teploty zpátečky ohřívače,</a:t>
            </a:r>
            <a:br>
              <a:rPr lang="cs-CZ" dirty="0"/>
            </a:br>
            <a:r>
              <a:rPr lang="cs-CZ" dirty="0"/>
              <a:t>event. teploty vystupujícího vzduchu</a:t>
            </a:r>
          </a:p>
          <a:p>
            <a:pPr marL="742950" lvl="1" indent="-285750">
              <a:buFont typeface="Courier New" panose="02070309020205020404" pitchFamily="49" charset="0"/>
              <a:buChar char="o"/>
              <a:defRPr/>
            </a:pPr>
            <a:r>
              <a:rPr lang="cs-CZ" dirty="0"/>
              <a:t>Hlídání chodu čerpadla a ochrana následného výměníku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/>
              <a:t>Vypínání integračního členu při stojícím zařízení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/>
              <a:t>Při zapůsobení protizámrazové ochrany</a:t>
            </a:r>
          </a:p>
          <a:p>
            <a:pPr marL="742950" lvl="1" indent="-285750">
              <a:buFont typeface="Courier New" panose="02070309020205020404" pitchFamily="49" charset="0"/>
              <a:buChar char="o"/>
              <a:defRPr/>
            </a:pPr>
            <a:r>
              <a:rPr lang="cs-CZ" dirty="0"/>
              <a:t>Vypnout ventilátor Přívod. Pokud je směšování, přepnout na 100% cirkulaci</a:t>
            </a:r>
          </a:p>
          <a:p>
            <a:pPr marL="742950" lvl="1" indent="-285750">
              <a:buFont typeface="Courier New" panose="02070309020205020404" pitchFamily="49" charset="0"/>
              <a:buChar char="o"/>
              <a:defRPr/>
            </a:pPr>
            <a:r>
              <a:rPr lang="cs-CZ" dirty="0"/>
              <a:t>Znovu aktivovat čerpadlo CHOD</a:t>
            </a:r>
          </a:p>
          <a:p>
            <a:pPr marL="742950" lvl="1" indent="-285750">
              <a:buFont typeface="Courier New" panose="02070309020205020404" pitchFamily="49" charset="0"/>
              <a:buChar char="o"/>
              <a:defRPr/>
            </a:pPr>
            <a:r>
              <a:rPr lang="cs-CZ" dirty="0"/>
              <a:t>Otevřít regulační ventil na min. cca 50%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dirty="0"/>
              <a:t>Proč trojcestný ventil a ne vstřikování:</a:t>
            </a:r>
          </a:p>
          <a:p>
            <a:pPr marL="742950" lvl="1" indent="-285750">
              <a:buFont typeface="Wingdings" panose="05000000000000000000" pitchFamily="2" charset="2"/>
              <a:buChar char="§"/>
              <a:defRPr/>
            </a:pPr>
            <a:r>
              <a:rPr lang="cs-CZ" dirty="0"/>
              <a:t>Úspora čerpací práce hlavního okruhu</a:t>
            </a:r>
          </a:p>
          <a:p>
            <a:pPr marL="742950" lvl="1" indent="-285750">
              <a:buFont typeface="Wingdings" panose="05000000000000000000" pitchFamily="2" charset="2"/>
              <a:buChar char="§"/>
              <a:defRPr/>
            </a:pPr>
            <a:r>
              <a:rPr lang="cs-CZ" dirty="0"/>
              <a:t>Bezpečnější provoz – dvě čerpadla v sérii 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E1A8538-8BF4-4300-BB90-A0AB4BB7AE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93092" y="3271706"/>
            <a:ext cx="902286" cy="822121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0C58762F-DD60-4E74-BCBA-3009527427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5402" y="3953763"/>
            <a:ext cx="1199626" cy="512108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AF67FA5B-2FD8-46CA-BABF-9A592A75CC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7407" y="3961239"/>
            <a:ext cx="902286" cy="823031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9C68707D-9AD0-4325-8A44-79164813D5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72091" y="5654180"/>
            <a:ext cx="994565" cy="406850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8DEAED9E-58E5-4B41-B325-EB5389D3D8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6954" y="5534489"/>
            <a:ext cx="394284" cy="646232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A1806FA7-5E5B-45F2-99FC-ACA06ED63AF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09156" y="4784270"/>
            <a:ext cx="629273" cy="1660462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C351E821-A3FD-4772-BB88-F1533C447EA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91238" y="5566257"/>
            <a:ext cx="436227" cy="646232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2F74DC49-3E6E-4A9B-A026-09D0603EDE6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75158" y="5308524"/>
            <a:ext cx="1396105" cy="646232"/>
          </a:xfrm>
          <a:prstGeom prst="rect">
            <a:avLst/>
          </a:prstGeom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A06C00FB-69FD-4235-9675-66DCA319C97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21513" y="5248561"/>
            <a:ext cx="771787" cy="413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71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1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852BE00-E1AA-451E-BD77-55D2D87530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609445"/>
            <a:ext cx="7222921" cy="5046150"/>
          </a:xfrm>
          <a:prstGeom prst="rect">
            <a:avLst/>
          </a:prstGeom>
        </p:spPr>
      </p:pic>
      <p:sp>
        <p:nvSpPr>
          <p:cNvPr id="11266" name="Nadpis 2">
            <a:extLst>
              <a:ext uri="{FF2B5EF4-FFF2-40B4-BE49-F238E27FC236}">
                <a16:creationId xmlns:a16="http://schemas.microsoft.com/office/drawing/2014/main" id="{12AE4B92-B4F7-47A1-B7DE-6BF62C1610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338389" y="1"/>
            <a:ext cx="8558910" cy="6724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altLang="cs-CZ" sz="3600" dirty="0">
                <a:solidFill>
                  <a:schemeClr val="accent6"/>
                </a:solidFill>
                <a:latin typeface="Futura CEZ OT Medium" pitchFamily="50" charset="-18"/>
                <a:ea typeface="Geneva" charset="-128"/>
              </a:rPr>
              <a:t>Protizámrazové ochrany</a:t>
            </a:r>
          </a:p>
        </p:txBody>
      </p:sp>
      <p:sp>
        <p:nvSpPr>
          <p:cNvPr id="30723" name="Rectangle 6">
            <a:extLst>
              <a:ext uri="{FF2B5EF4-FFF2-40B4-BE49-F238E27FC236}">
                <a16:creationId xmlns:a16="http://schemas.microsoft.com/office/drawing/2014/main" id="{E987053F-9CFA-42EA-8B4C-3137B62AD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2921" y="1395414"/>
            <a:ext cx="5188154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endParaRPr lang="cs-CZ" altLang="cs-CZ" sz="2400">
              <a:solidFill>
                <a:srgbClr val="000000"/>
              </a:solidFill>
            </a:endParaRPr>
          </a:p>
        </p:txBody>
      </p:sp>
      <p:sp>
        <p:nvSpPr>
          <p:cNvPr id="11270" name="Nadpis 2">
            <a:extLst>
              <a:ext uri="{FF2B5EF4-FFF2-40B4-BE49-F238E27FC236}">
                <a16:creationId xmlns:a16="http://schemas.microsoft.com/office/drawing/2014/main" id="{F4027EE9-39B4-4481-964E-C77909D4C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894" y="672488"/>
            <a:ext cx="11635418" cy="501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9pPr>
          </a:lstStyle>
          <a:p>
            <a:r>
              <a:rPr lang="cs-CZ" altLang="cs-CZ" sz="2800" dirty="0">
                <a:solidFill>
                  <a:srgbClr val="E75112"/>
                </a:solidFill>
                <a:latin typeface="Futura CEZ OT Medium" pitchFamily="50" charset="-18"/>
              </a:rPr>
              <a:t>Regulační algoritmus pro VZT zařízení s protizámrazovou ochranou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955396F3-B53A-4D62-B809-D2A7D2AA8442}"/>
              </a:ext>
            </a:extLst>
          </p:cNvPr>
          <p:cNvSpPr txBox="1"/>
          <p:nvPr/>
        </p:nvSpPr>
        <p:spPr>
          <a:xfrm>
            <a:off x="7259264" y="1279786"/>
            <a:ext cx="4973134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Regulátor pro regulaci přívodní (výstupní) teploty z VZT jednotky svou funkcí zajistí současně protizámrazovou ochranu ohřívače i chladiče. Stačí zadat žádanou teplotu: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/>
              <a:t>Přívod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/>
              <a:t>Zpátečka ohřívač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/>
              <a:t>Vzduch za ohřívačem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Dochází k plynulému „přebírání jednotlivých teplot“ dle hodnot Měřená / Žádaná a ovládání regulačních ventilů ohřívače a chladiče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08099B6A-3007-4AC0-9539-4899B4FFAE01}"/>
              </a:ext>
            </a:extLst>
          </p:cNvPr>
          <p:cNvSpPr/>
          <p:nvPr/>
        </p:nvSpPr>
        <p:spPr>
          <a:xfrm>
            <a:off x="3087149" y="3844080"/>
            <a:ext cx="1107346" cy="2648999"/>
          </a:xfrm>
          <a:prstGeom prst="round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5C1AC896-208B-4099-91B2-DD30ECADD2DA}"/>
              </a:ext>
            </a:extLst>
          </p:cNvPr>
          <p:cNvSpPr/>
          <p:nvPr/>
        </p:nvSpPr>
        <p:spPr>
          <a:xfrm>
            <a:off x="385894" y="3429000"/>
            <a:ext cx="687897" cy="606105"/>
          </a:xfrm>
          <a:prstGeom prst="ellipse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9BAACD-1B77-462D-93FA-952AEFC405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661" y="5327009"/>
            <a:ext cx="743776" cy="436172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25CBFDB4-40E5-4D49-96F6-F6103E80AA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8484" y="1493240"/>
            <a:ext cx="876594" cy="791431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174443F5-AAE6-4E57-AD21-98CDC8B5B0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134" y="2770574"/>
            <a:ext cx="743776" cy="658425"/>
          </a:xfrm>
          <a:prstGeom prst="rect">
            <a:avLst/>
          </a:prstGeom>
        </p:spPr>
      </p:pic>
      <p:pic>
        <p:nvPicPr>
          <p:cNvPr id="20" name="Obrázek 19">
            <a:extLst>
              <a:ext uri="{FF2B5EF4-FFF2-40B4-BE49-F238E27FC236}">
                <a16:creationId xmlns:a16="http://schemas.microsoft.com/office/drawing/2014/main" id="{CD5B2453-9CF5-4B79-98A6-7544D310AB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7132" y="4278385"/>
            <a:ext cx="1476471" cy="1560352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21" name="Obrázek 20">
            <a:extLst>
              <a:ext uri="{FF2B5EF4-FFF2-40B4-BE49-F238E27FC236}">
                <a16:creationId xmlns:a16="http://schemas.microsoft.com/office/drawing/2014/main" id="{73BE086B-6414-4519-B054-31A662EE38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661" y="6333167"/>
            <a:ext cx="743776" cy="432854"/>
          </a:xfrm>
          <a:prstGeom prst="rect">
            <a:avLst/>
          </a:prstGeom>
        </p:spPr>
      </p:pic>
      <p:pic>
        <p:nvPicPr>
          <p:cNvPr id="22" name="Obrázek 21">
            <a:extLst>
              <a:ext uri="{FF2B5EF4-FFF2-40B4-BE49-F238E27FC236}">
                <a16:creationId xmlns:a16="http://schemas.microsoft.com/office/drawing/2014/main" id="{0312465B-4A04-4129-A022-ED3D1BCAFB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660" y="3263317"/>
            <a:ext cx="2228669" cy="1126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31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A7247DE-AE17-4A8B-ACF1-0CA6B6FB1B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2451" y="5311588"/>
            <a:ext cx="4019549" cy="860612"/>
          </a:xfrm>
        </p:spPr>
        <p:txBody>
          <a:bodyPr/>
          <a:lstStyle/>
          <a:p>
            <a:pPr>
              <a:defRPr/>
            </a:pPr>
            <a:r>
              <a:rPr lang="pl-PL" sz="2000" dirty="0">
                <a:solidFill>
                  <a:schemeClr val="tx1"/>
                </a:solidFill>
                <a:ea typeface="+mn-ea"/>
              </a:rPr>
              <a:t>Autor: Ing. Karel Matějíček</a:t>
            </a:r>
          </a:p>
          <a:p>
            <a:pPr>
              <a:defRPr/>
            </a:pPr>
            <a:r>
              <a:rPr lang="pl-PL" sz="2000" dirty="0">
                <a:solidFill>
                  <a:schemeClr val="tx1"/>
                </a:solidFill>
                <a:ea typeface="+mn-ea"/>
              </a:rPr>
              <a:t>http://www.ingmatejicek.cz/</a:t>
            </a:r>
          </a:p>
        </p:txBody>
      </p:sp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28A576BB-C948-4B62-8050-D6E791199822}"/>
              </a:ext>
            </a:extLst>
          </p:cNvPr>
          <p:cNvSpPr txBox="1">
            <a:spLocks/>
          </p:cNvSpPr>
          <p:nvPr/>
        </p:nvSpPr>
        <p:spPr>
          <a:xfrm>
            <a:off x="4152902" y="3155669"/>
            <a:ext cx="4019549" cy="546662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400" b="0" i="0" kern="1200" baseline="0">
                <a:solidFill>
                  <a:schemeClr val="bg1">
                    <a:lumMod val="50000"/>
                  </a:schemeClr>
                </a:solidFill>
                <a:latin typeface="Futura CEZ OT Medium"/>
                <a:ea typeface="+mn-ea"/>
                <a:cs typeface="Futura CEZ OT Medium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l-PL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526</Words>
  <Application>Microsoft Office PowerPoint</Application>
  <PresentationFormat>Širokoúhlá obrazovka</PresentationFormat>
  <Paragraphs>77</Paragraphs>
  <Slides>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Futura CEZ OT Medium</vt:lpstr>
      <vt:lpstr>L Futura CE Light</vt:lpstr>
      <vt:lpstr>Times New Roman</vt:lpstr>
      <vt:lpstr>Wingdings</vt:lpstr>
      <vt:lpstr>Motiv Office</vt:lpstr>
      <vt:lpstr>AutoCAD.Drawing.14</vt:lpstr>
      <vt:lpstr>Prezentace aplikace PowerPoint</vt:lpstr>
      <vt:lpstr>Prezentace aplikace PowerPoint</vt:lpstr>
      <vt:lpstr>Protizámrazové ochrany</vt:lpstr>
      <vt:lpstr>Protizámrazové ochrany</vt:lpstr>
      <vt:lpstr>Protizámrazové ochrany</vt:lpstr>
      <vt:lpstr>Protizámrazové ochrany</vt:lpstr>
      <vt:lpstr>Protizámrazové ochrany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AS</dc:creator>
  <cp:lastModifiedBy>KM</cp:lastModifiedBy>
  <cp:revision>44</cp:revision>
  <dcterms:created xsi:type="dcterms:W3CDTF">2020-10-30T07:46:43Z</dcterms:created>
  <dcterms:modified xsi:type="dcterms:W3CDTF">2021-10-20T09:12:59Z</dcterms:modified>
</cp:coreProperties>
</file>