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98" r:id="rId4"/>
    <p:sldId id="300" r:id="rId5"/>
    <p:sldId id="299" r:id="rId6"/>
    <p:sldId id="301" r:id="rId7"/>
    <p:sldId id="302" r:id="rId8"/>
    <p:sldId id="303" r:id="rId9"/>
    <p:sldId id="304" r:id="rId10"/>
    <p:sldId id="270" r:id="rId11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86421" autoAdjust="0"/>
  </p:normalViewPr>
  <p:slideViewPr>
    <p:cSldViewPr snapToGrid="0">
      <p:cViewPr varScale="1">
        <p:scale>
          <a:sx n="91" d="100"/>
          <a:sy n="91" d="100"/>
        </p:scale>
        <p:origin x="1690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3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3C22D19-9532-4764-ADC7-B6A135D216E7}" type="datetimeFigureOut">
              <a:rPr lang="cs-CZ" smtClean="0"/>
              <a:pPr/>
              <a:t>05.09.2021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cs-CZ"/>
              <a:t>www.ingmatejicek.cz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6480E69-73E8-48DB-8566-BFE4B8DEF3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02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AE626E4-6B60-43A9-91F0-9851EDF17443}" type="datetimeFigureOut">
              <a:rPr lang="cs-CZ" smtClean="0"/>
              <a:pPr/>
              <a:t>05.09.2021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cs-CZ"/>
              <a:t>www.ingmatejicek.cz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F196582-8A46-45D0-9A46-1A8BEE648D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482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55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12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54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86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61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507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11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109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2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47379-F195-4D63-8E4F-E8EBEDE40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4DC36A-73FD-4ED8-A232-7C267F4C6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10C833-E228-4ADC-92D4-751D775C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2A9C-8345-4F8A-865B-B5CD145F9356}" type="datetime1">
              <a:rPr lang="cs-CZ" smtClean="0"/>
              <a:t>05.09.2021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BB22EB-5812-4150-B877-967881DB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EF6EE6-2D74-469A-B859-57526B72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14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A6418-7B7D-46CD-9295-00332BE6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B6CFF43-1548-403D-A839-2C30FBA0C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5C0E49-D9D0-4C9B-BA6F-12EC6C55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9385-CE2F-4D81-903B-4480AC2EDA0F}" type="datetime1">
              <a:rPr lang="cs-CZ" smtClean="0"/>
              <a:t>05.09.2021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73C253-CBFD-4ED3-A433-003E2276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612B63-6495-4D87-A1A4-4C734BED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39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39B2F47-3BCF-4103-8F80-050F9561E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4FFA6B-8BEC-4939-ACE9-C5A37712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549C8F-3443-4F88-96D9-193428AB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D3CA-7A2B-4543-B724-5DFECD2315B7}" type="datetime1">
              <a:rPr lang="cs-CZ" smtClean="0"/>
              <a:t>05.09.2021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5603B4-7CE2-46A3-834F-315E0E11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96085A-D409-494F-BA1C-D6AE7EB5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52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07FB8-C32B-4C25-A5F5-5035700B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FB2CC-6E99-4416-8402-315BE148E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C80C1A-96CB-4010-9108-A1CCB19E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96A7-DEDF-400A-96E8-DE01916D1941}" type="datetime1">
              <a:rPr lang="cs-CZ" smtClean="0"/>
              <a:t>05.09.2021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1AD796-E05B-440A-8A32-0CD738DA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64B6ED-AFCB-4E0C-BFBC-8180E05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1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22CE2-080F-456C-8BC3-81426545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934E30-C95D-451E-85A5-82A3072B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0C2A94-0D4F-4CCF-8E11-DC2BC336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A085-688F-4343-B6B1-80FD73DC0195}" type="datetime1">
              <a:rPr lang="cs-CZ" smtClean="0"/>
              <a:t>05.09.2021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AB9BC6-2491-42C6-A38E-B1234D91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5EAA2-ED26-4060-855C-FDD5ADD3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30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B5403-28FD-400A-B005-A59F7C76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DDCF3B-CC8D-4D48-ADF5-254070387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2CA04D-8B46-4785-8A12-216EA9464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669044-713A-48FD-86A6-631769F2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EB70-F2C7-4830-8DA9-21546CB09B85}" type="datetime1">
              <a:rPr lang="cs-CZ" smtClean="0"/>
              <a:t>05.09.2021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C9C045-45B6-413B-BF9B-30E4BF0D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AAC4B2-02F3-402B-84EE-F6E2CD02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28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19699-A5C8-4F5D-8194-2124581AE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E6D969-5FFD-4933-BDDB-AC18A2EE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4EA31D-EE0C-45BA-A03C-E2FCF77BA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04CB3E-900B-4056-A327-6F4710B91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FAB9EE-61F6-43A7-874B-8418D7D52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94843C-54CE-47B1-A1B6-3D7C99D4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036F-EB7B-4C95-9ECE-52D1DD9A2990}" type="datetime1">
              <a:rPr lang="cs-CZ" smtClean="0"/>
              <a:t>05.09.2021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56A3FE5-B65F-4D92-A244-C962F9C4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F66ED3-EE25-43D4-8832-1FA83A01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33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68465-20BD-4A2F-8B6C-96E66745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0318B3-EF63-462C-AE81-2793DDA2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6DF-6EE1-422C-B2D6-AD94F065B15D}" type="datetime1">
              <a:rPr lang="cs-CZ" smtClean="0"/>
              <a:t>05.09.2021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784737-B52F-4879-BC30-C16EEB7A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0D3A46-5E3C-4DD3-AB20-0228CD21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87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9E0EAB-FFA3-4D7D-BC98-BAFD7D8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40BF-EB64-4997-B1C5-DE93A81A169E}" type="datetime1">
              <a:rPr lang="cs-CZ" smtClean="0"/>
              <a:t>05.09.2021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6E4423-CD29-4EED-ACA4-EE4B2F62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CF885E-F3CB-4497-8348-C699A5FB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88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D46A5-974A-49AF-A535-E438496C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1863B-53D6-4C30-BD66-76DFC3DD5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76DFCF-157C-4AD5-AF36-FC9244EA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C23AEC-CAB5-4CC2-AF03-57E6464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D9BF-AAD8-4373-8379-B94D2D773B6C}" type="datetime1">
              <a:rPr lang="cs-CZ" smtClean="0"/>
              <a:t>05.09.2021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EF183B-65CF-42AB-8141-96174301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F86250-AF15-45DB-B5B3-A6F734E6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28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7A810-24EE-4142-8AC4-71436E15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58A54A-E034-4489-8DE8-C2B6A064F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796AB1-CB8A-4880-B8E7-9BE4EA8F0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DCCBFD-A691-4D30-98D5-96126B92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6E87-870D-46B5-99B5-887C08E0AEE3}" type="datetime1">
              <a:rPr lang="cs-CZ" smtClean="0"/>
              <a:t>05.09.2021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47B884-C64E-4BEC-8A3F-168A4354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www.ingmatejicek.cz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59537F-CAB2-4D75-A3D3-69D82F6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11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BA3A55-1FFE-4A4B-A967-840C1CCC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864734-D4E8-451A-98B0-6B79FDE47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D560F-D1B7-4547-9582-8F2AE7CA2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9DFB-310F-40B4-BD46-3D60E736B5B6}" type="datetime1">
              <a:rPr lang="cs-CZ" smtClean="0"/>
              <a:t>05.09.2021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A1E6DD-8FEF-484C-8762-2F80689E5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www.ingmatejicek.cz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3EF94D-E354-4FF3-A87E-BD28CC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0870-60D6-480A-9326-663291B745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8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815855" y="6538913"/>
            <a:ext cx="1261088" cy="290682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36512"/>
            <a:ext cx="9144000" cy="9477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cs-CZ" b="1" dirty="0"/>
              <a:t>PROVOZ STÁTNÍ OPERY PRAHA PO REKONSTRUKCI</a:t>
            </a:r>
            <a:endParaRPr lang="cs-CZ" dirty="0"/>
          </a:p>
        </p:txBody>
      </p:sp>
      <p:sp>
        <p:nvSpPr>
          <p:cNvPr id="7" name="Zástupný symbol pro zápatí 5"/>
          <p:cNvSpPr txBox="1">
            <a:spLocks/>
          </p:cNvSpPr>
          <p:nvPr/>
        </p:nvSpPr>
        <p:spPr>
          <a:xfrm>
            <a:off x="-1" y="6451579"/>
            <a:ext cx="2679169" cy="342334"/>
          </a:xfrm>
          <a:prstGeom prst="rect">
            <a:avLst/>
          </a:prstGeom>
        </p:spPr>
        <p:txBody>
          <a:bodyPr vert="horz"/>
          <a:lstStyle>
            <a:defPPr>
              <a:defRPr lang="cs-CZ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X</a:t>
            </a:r>
            <a:r>
              <a:rPr lang="cs-CZ" sz="1400" dirty="0"/>
              <a:t>I</a:t>
            </a:r>
            <a:r>
              <a:rPr lang="en-US" sz="1400" dirty="0"/>
              <a:t>I. </a:t>
            </a:r>
            <a:r>
              <a:rPr lang="en-US" sz="1400" dirty="0" err="1"/>
              <a:t>sympozium</a:t>
            </a:r>
            <a:r>
              <a:rPr lang="en-US" sz="1400" dirty="0"/>
              <a:t> GREEN WAY 202</a:t>
            </a:r>
            <a:r>
              <a:rPr lang="cs-CZ" sz="1400" dirty="0"/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931B842-37A0-423A-A5E3-C2B82DD3D1BC}"/>
              </a:ext>
            </a:extLst>
          </p:cNvPr>
          <p:cNvSpPr txBox="1"/>
          <p:nvPr/>
        </p:nvSpPr>
        <p:spPr>
          <a:xfrm>
            <a:off x="2679169" y="6422120"/>
            <a:ext cx="433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Ing. Karel Matějíček, 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www.ingmatejicek.cz</a:t>
            </a: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A141222C-55A6-4FF2-B847-1E93CCBE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38043A2-8782-44AB-8DF2-7AE795CFF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652" y="982356"/>
            <a:ext cx="7338696" cy="52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6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23825" y="163835"/>
            <a:ext cx="9144000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cs-CZ" sz="4000" b="1" dirty="0">
                <a:latin typeface="Times New Roman" pitchFamily="18" charset="0"/>
                <a:cs typeface="Times New Roman" pitchFamily="18" charset="0"/>
              </a:rPr>
              <a:t>Děkuji za pozornost</a:t>
            </a:r>
          </a:p>
          <a:p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2672858" y="3292657"/>
            <a:ext cx="3765225" cy="609088"/>
          </a:xfrm>
        </p:spPr>
        <p:txBody>
          <a:bodyPr/>
          <a:lstStyle/>
          <a:p>
            <a:pPr algn="ctr"/>
            <a:r>
              <a:rPr lang="cs-CZ" sz="2800" dirty="0"/>
              <a:t>www.ingmatejicek.cz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D7413A-7394-4D5E-9A6E-4054809C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6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60648"/>
            <a:ext cx="9144000" cy="45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Historie divadelní budovy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751428" y="6569075"/>
            <a:ext cx="1300348" cy="288925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B2FA1-CBBB-4719-A8EB-1476390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480FD1F-3B13-48F6-8FF1-F641C5F72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7" y="936136"/>
            <a:ext cx="3571875" cy="30099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EB25924-CA6D-4F0F-A181-19E7AE70E997}"/>
              </a:ext>
            </a:extLst>
          </p:cNvPr>
          <p:cNvSpPr txBox="1"/>
          <p:nvPr/>
        </p:nvSpPr>
        <p:spPr>
          <a:xfrm>
            <a:off x="304879" y="4047258"/>
            <a:ext cx="4192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1859–1885 - </a:t>
            </a:r>
            <a:r>
              <a:rPr lang="cs-CZ" sz="2400" b="1" dirty="0"/>
              <a:t>Novoměstské divadlo </a:t>
            </a:r>
          </a:p>
          <a:p>
            <a:r>
              <a:rPr lang="cs-CZ" dirty="0"/>
              <a:t>Dřevěná letní scéna s kapacitou </a:t>
            </a:r>
          </a:p>
          <a:p>
            <a:r>
              <a:rPr lang="cs-CZ" dirty="0"/>
              <a:t>1241 míst k sezení </a:t>
            </a:r>
          </a:p>
          <a:p>
            <a:r>
              <a:rPr lang="cs-CZ" dirty="0"/>
              <a:t>2000 míst k stání</a:t>
            </a:r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2B18805-54E7-4001-A20D-55C7DD5E4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78" y="871426"/>
            <a:ext cx="4401979" cy="30099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716F2F7-4223-4AD8-BED3-841E55FECB40}"/>
              </a:ext>
            </a:extLst>
          </p:cNvPr>
          <p:cNvSpPr txBox="1"/>
          <p:nvPr/>
        </p:nvSpPr>
        <p:spPr>
          <a:xfrm>
            <a:off x="4373540" y="4032905"/>
            <a:ext cx="47385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1888-1939 - </a:t>
            </a:r>
            <a:r>
              <a:rPr lang="cs-CZ" sz="2400" b="1" dirty="0"/>
              <a:t>Nové německé divadlo</a:t>
            </a:r>
          </a:p>
          <a:p>
            <a:r>
              <a:rPr lang="cs-CZ" dirty="0"/>
              <a:t>1939-1944  - </a:t>
            </a:r>
            <a:r>
              <a:rPr lang="cs-CZ" sz="2400" b="1" dirty="0"/>
              <a:t>Německá opera </a:t>
            </a:r>
          </a:p>
          <a:p>
            <a:pPr defTabSz="648000"/>
            <a:r>
              <a:rPr lang="cs-CZ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	(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Deutsches</a:t>
            </a:r>
            <a:r>
              <a:rPr lang="cs-CZ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Opernhaus</a:t>
            </a:r>
            <a:r>
              <a:rPr lang="cs-CZ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1945-1949 - 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Divadlo 5. května</a:t>
            </a:r>
          </a:p>
          <a:p>
            <a:pPr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1949-1992 - 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Smetanovo divadlo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1967–1973 – Generální rekonstrukce</a:t>
            </a:r>
          </a:p>
          <a:p>
            <a:pPr lvl="0" defTabSz="648000"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		(Národní shromáždění, metro)</a:t>
            </a:r>
          </a:p>
          <a:p>
            <a:pPr lvl="0"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po roce 1992-</a:t>
            </a:r>
            <a:r>
              <a:rPr lang="cs-CZ" sz="2400" b="1" dirty="0">
                <a:solidFill>
                  <a:prstClr val="black"/>
                </a:solidFill>
              </a:rPr>
              <a:t>Státní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 Praha</a:t>
            </a:r>
          </a:p>
        </p:txBody>
      </p:sp>
    </p:spTree>
    <p:extLst>
      <p:ext uri="{BB962C8B-B14F-4D97-AF65-F5344CB8AC3E}">
        <p14:creationId xmlns:p14="http://schemas.microsoft.com/office/powerpoint/2010/main" val="56384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60648"/>
            <a:ext cx="9144000" cy="45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Systém větrání, vytápění a chlazení před rokem 1967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751428" y="6569075"/>
            <a:ext cx="1300348" cy="288925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B2FA1-CBBB-4719-A8EB-1476390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A38E4-7D22-410F-9D31-161D97EC6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7473" y="868345"/>
            <a:ext cx="6569053" cy="517129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751D1D-E394-47C6-AA95-F4D742AF81D2}"/>
              </a:ext>
            </a:extLst>
          </p:cNvPr>
          <p:cNvSpPr txBox="1"/>
          <p:nvPr/>
        </p:nvSpPr>
        <p:spPr>
          <a:xfrm>
            <a:off x="1287473" y="6134859"/>
            <a:ext cx="625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tepla: Kotelna, palivo koks</a:t>
            </a:r>
          </a:p>
          <a:p>
            <a:r>
              <a:rPr lang="cs-CZ" dirty="0"/>
              <a:t>Zdroj chladu: Studna pod jevištěm</a:t>
            </a:r>
          </a:p>
        </p:txBody>
      </p:sp>
    </p:spTree>
    <p:extLst>
      <p:ext uri="{BB962C8B-B14F-4D97-AF65-F5344CB8AC3E}">
        <p14:creationId xmlns:p14="http://schemas.microsoft.com/office/powerpoint/2010/main" val="16370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60648"/>
            <a:ext cx="9144000" cy="45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Systém větrání, vytápění a chlazení po rekonstrukci od 1973 do 2016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751428" y="6569075"/>
            <a:ext cx="1300348" cy="288925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B2FA1-CBBB-4719-A8EB-1476390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A38E4-7D22-410F-9D31-161D97EC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7463"/>
            <a:ext cx="9143999" cy="500307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27213A-2BE7-41CD-9A12-4224C16A8496}"/>
              </a:ext>
            </a:extLst>
          </p:cNvPr>
          <p:cNvSpPr txBox="1"/>
          <p:nvPr/>
        </p:nvSpPr>
        <p:spPr>
          <a:xfrm>
            <a:off x="1287473" y="6134859"/>
            <a:ext cx="706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tepla: Kotelna, palivo plyn / lehký topný olej (dvoupalivový hořák</a:t>
            </a:r>
          </a:p>
          <a:p>
            <a:r>
              <a:rPr lang="cs-CZ" dirty="0"/>
              <a:t>Zdroj chladu: Strojní chlazení</a:t>
            </a:r>
          </a:p>
        </p:txBody>
      </p:sp>
    </p:spTree>
    <p:extLst>
      <p:ext uri="{BB962C8B-B14F-4D97-AF65-F5344CB8AC3E}">
        <p14:creationId xmlns:p14="http://schemas.microsoft.com/office/powerpoint/2010/main" val="140193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60648"/>
            <a:ext cx="9144000" cy="45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Celková rekonstrukce 2016 až 2021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751428" y="6569075"/>
            <a:ext cx="1300348" cy="288925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B2FA1-CBBB-4719-A8EB-1476390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A38E4-7D22-410F-9D31-161D97EC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5941"/>
            <a:ext cx="9144000" cy="352611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27213A-2BE7-41CD-9A12-4224C16A8496}"/>
              </a:ext>
            </a:extLst>
          </p:cNvPr>
          <p:cNvSpPr txBox="1"/>
          <p:nvPr/>
        </p:nvSpPr>
        <p:spPr>
          <a:xfrm>
            <a:off x="1333640" y="5404783"/>
            <a:ext cx="738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Propojení provozní budovy SOP s Národní muzeum – Historická budova</a:t>
            </a:r>
          </a:p>
          <a:p>
            <a:r>
              <a:rPr lang="cs-CZ" dirty="0"/>
              <a:t>Dodávka tepla i chladu z SOP do NM HB</a:t>
            </a:r>
          </a:p>
        </p:txBody>
      </p:sp>
    </p:spTree>
    <p:extLst>
      <p:ext uri="{BB962C8B-B14F-4D97-AF65-F5344CB8AC3E}">
        <p14:creationId xmlns:p14="http://schemas.microsoft.com/office/powerpoint/2010/main" val="341779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60648"/>
            <a:ext cx="9144000" cy="45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Systém větrání, vytápění a chlazení po roce 2021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751428" y="6569075"/>
            <a:ext cx="1300348" cy="288925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B2FA1-CBBB-4719-A8EB-1476390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A38E4-7D22-410F-9D31-161D97EC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799" y="927463"/>
            <a:ext cx="7510401" cy="500307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27213A-2BE7-41CD-9A12-4224C16A8496}"/>
              </a:ext>
            </a:extLst>
          </p:cNvPr>
          <p:cNvSpPr txBox="1"/>
          <p:nvPr/>
        </p:nvSpPr>
        <p:spPr>
          <a:xfrm>
            <a:off x="715363" y="5674022"/>
            <a:ext cx="808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tepla: Kotelna, palivo plyn, Tepelná čerpadla</a:t>
            </a:r>
          </a:p>
          <a:p>
            <a:r>
              <a:rPr lang="cs-CZ" dirty="0"/>
              <a:t>Zdroj chladu: Strojní chlazení, Tepelná čerpadla</a:t>
            </a:r>
          </a:p>
          <a:p>
            <a:r>
              <a:rPr lang="cs-CZ" dirty="0"/>
              <a:t>Teplo i chlad se vyrábí pro Státní operu Praha, Národní muzeum obě budovy</a:t>
            </a:r>
          </a:p>
        </p:txBody>
      </p:sp>
    </p:spTree>
    <p:extLst>
      <p:ext uri="{BB962C8B-B14F-4D97-AF65-F5344CB8AC3E}">
        <p14:creationId xmlns:p14="http://schemas.microsoft.com/office/powerpoint/2010/main" val="2261975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60648"/>
            <a:ext cx="9144000" cy="45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Jeviště – schéma vzduchotechnického zařízení s MaR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751428" y="6569075"/>
            <a:ext cx="1300348" cy="288925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B2FA1-CBBB-4719-A8EB-1476390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A38E4-7D22-410F-9D31-161D97EC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2" y="802701"/>
            <a:ext cx="9118096" cy="308436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27213A-2BE7-41CD-9A12-4224C16A8496}"/>
              </a:ext>
            </a:extLst>
          </p:cNvPr>
          <p:cNvSpPr txBox="1"/>
          <p:nvPr/>
        </p:nvSpPr>
        <p:spPr>
          <a:xfrm>
            <a:off x="706974" y="4124227"/>
            <a:ext cx="8088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Distribuce vzduchu:</a:t>
            </a:r>
          </a:p>
          <a:p>
            <a:r>
              <a:rPr lang="cs-CZ" dirty="0"/>
              <a:t>Přívod: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Pole dýz v úrovni horního portálu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Štěrbiny v úrovni bočních portálů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Velkoplošné vyústi v zadní části jeviště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Dýzy na bocích jeviště – problematické vzhledem ke kulisám</a:t>
            </a:r>
          </a:p>
          <a:p>
            <a:r>
              <a:rPr lang="cs-CZ" dirty="0"/>
              <a:t>Odtah:  Pod stropem provaziště</a:t>
            </a:r>
          </a:p>
          <a:p>
            <a:r>
              <a:rPr lang="cs-CZ" dirty="0"/>
              <a:t>Regulace: Teplota, vlhkost, CO2, množství vzduchu, </a:t>
            </a:r>
            <a:r>
              <a:rPr lang="cs-CZ" dirty="0" err="1"/>
              <a:t>regenarece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32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60648"/>
            <a:ext cx="9144000" cy="45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Hlediště – schéma vzduchotechnického zařízení s MaR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751428" y="6569075"/>
            <a:ext cx="1300348" cy="288925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B2FA1-CBBB-4719-A8EB-1476390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A38E4-7D22-410F-9D31-161D97EC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606" y="719847"/>
            <a:ext cx="9196606" cy="39119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27213A-2BE7-41CD-9A12-4224C16A8496}"/>
              </a:ext>
            </a:extLst>
          </p:cNvPr>
          <p:cNvSpPr txBox="1"/>
          <p:nvPr/>
        </p:nvSpPr>
        <p:spPr>
          <a:xfrm>
            <a:off x="0" y="463175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Distribuce vzduchu:</a:t>
            </a:r>
          </a:p>
          <a:p>
            <a:r>
              <a:rPr lang="cs-CZ" dirty="0"/>
              <a:t>Přívod: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Dýzové pole vypálené do koberců – pod nebo za sedačkami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Vyústky na zadních stěnách lóží, boky přízemí 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Mezery mezi fošnami – hlediště (možné provozovat samostatně – uzavře se VZT hlediště)</a:t>
            </a:r>
          </a:p>
          <a:p>
            <a:r>
              <a:rPr lang="cs-CZ" dirty="0"/>
              <a:t>Odtah:  Stropem hlediště</a:t>
            </a:r>
          </a:p>
          <a:p>
            <a:r>
              <a:rPr lang="cs-CZ" dirty="0"/>
              <a:t>Regulace: Teplota, vlhkost, CO2, množství vzduchu, regenerace</a:t>
            </a:r>
          </a:p>
        </p:txBody>
      </p:sp>
    </p:spTree>
    <p:extLst>
      <p:ext uri="{BB962C8B-B14F-4D97-AF65-F5344CB8AC3E}">
        <p14:creationId xmlns:p14="http://schemas.microsoft.com/office/powerpoint/2010/main" val="5653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0"/>
            <a:ext cx="9144000" cy="4591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Nové </a:t>
            </a:r>
            <a:r>
              <a:rPr lang="cs-CZ" sz="2400" b="1"/>
              <a:t>rozvody a zdroje </a:t>
            </a:r>
            <a:r>
              <a:rPr lang="cs-CZ" sz="2400" b="1" dirty="0"/>
              <a:t>tepla a chladu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751428" y="6569075"/>
            <a:ext cx="1300348" cy="288925"/>
          </a:xfrm>
        </p:spPr>
        <p:txBody>
          <a:bodyPr/>
          <a:lstStyle/>
          <a:p>
            <a:pPr algn="ctr"/>
            <a:r>
              <a:rPr lang="cs-CZ" dirty="0"/>
              <a:t>www.</a:t>
            </a:r>
            <a:r>
              <a:rPr lang="cs-CZ" dirty="0" err="1"/>
              <a:t>ingmatejicek.cz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CB2FA1-CBBB-4719-A8EB-14763907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0870-60D6-480A-9326-663291B74596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CA38E4-7D22-410F-9D31-161D97EC6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281" y="400180"/>
            <a:ext cx="5610443" cy="64578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27213A-2BE7-41CD-9A12-4224C16A8496}"/>
              </a:ext>
            </a:extLst>
          </p:cNvPr>
          <p:cNvSpPr txBox="1"/>
          <p:nvPr/>
        </p:nvSpPr>
        <p:spPr>
          <a:xfrm>
            <a:off x="6172724" y="747797"/>
            <a:ext cx="2971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Bylo nově realizováno:</a:t>
            </a:r>
          </a:p>
          <a:p>
            <a:pPr marL="285750" indent="-285750">
              <a:buFontTx/>
              <a:buChar char="-"/>
            </a:pPr>
            <a:r>
              <a:rPr lang="cs-CZ" dirty="0"/>
              <a:t>Nové rozvody TCH</a:t>
            </a:r>
          </a:p>
          <a:p>
            <a:pPr marL="285750" indent="-285750">
              <a:buFontTx/>
              <a:buChar char="-"/>
            </a:pPr>
            <a:r>
              <a:rPr lang="cs-CZ" dirty="0"/>
              <a:t>1x Kondenzační kotel plyn - náhrada za dvoupalivové ČKD</a:t>
            </a:r>
          </a:p>
          <a:p>
            <a:pPr marL="285750" indent="-285750">
              <a:buFontTx/>
              <a:buChar char="-"/>
            </a:pPr>
            <a:r>
              <a:rPr lang="cs-CZ" dirty="0"/>
              <a:t>2x Tepelné čerpadlo s výměníky glykol/vzduch</a:t>
            </a:r>
          </a:p>
          <a:p>
            <a:pPr marL="285750" indent="-285750">
              <a:buFontTx/>
              <a:buChar char="-"/>
            </a:pPr>
            <a:r>
              <a:rPr lang="cs-CZ" dirty="0"/>
              <a:t>Propojení do Historické budovy Národního divadla</a:t>
            </a:r>
          </a:p>
          <a:p>
            <a:pPr marL="285750" indent="-285750">
              <a:buFontTx/>
              <a:buChar char="-"/>
            </a:pPr>
            <a:r>
              <a:rPr lang="cs-CZ" dirty="0"/>
              <a:t>Nový řídící software MaR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5826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10272</TotalTime>
  <Words>425</Words>
  <Application>Microsoft Office PowerPoint</Application>
  <PresentationFormat>Předvádění na obrazovce (4:3)</PresentationFormat>
  <Paragraphs>74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2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Vlastní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</dc:creator>
  <cp:lastModifiedBy>KM</cp:lastModifiedBy>
  <cp:revision>350</cp:revision>
  <cp:lastPrinted>2020-12-02T16:05:51Z</cp:lastPrinted>
  <dcterms:created xsi:type="dcterms:W3CDTF">2013-10-02T08:20:44Z</dcterms:created>
  <dcterms:modified xsi:type="dcterms:W3CDTF">2021-09-05T14:02:40Z</dcterms:modified>
</cp:coreProperties>
</file>