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341" r:id="rId3"/>
    <p:sldId id="349" r:id="rId4"/>
    <p:sldId id="351" r:id="rId5"/>
    <p:sldId id="356" r:id="rId6"/>
    <p:sldId id="350" r:id="rId7"/>
    <p:sldId id="352" r:id="rId8"/>
    <p:sldId id="357" r:id="rId9"/>
    <p:sldId id="358" r:id="rId10"/>
    <p:sldId id="354" r:id="rId11"/>
    <p:sldId id="353" r:id="rId12"/>
    <p:sldId id="296" r:id="rId13"/>
    <p:sldId id="273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" initials="A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63" d="100"/>
          <a:sy n="63" d="100"/>
        </p:scale>
        <p:origin x="62" y="5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74C1B1-1156-41BF-B4D9-AF326201D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F831F0F-EF04-462B-AE68-2FCE8E43E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A42B31A-B93D-49A8-B5C7-67840E649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3E79-65A4-4D84-9B6E-E342DFFF5BFA}" type="datetimeFigureOut">
              <a:rPr lang="cs-CZ" smtClean="0"/>
              <a:t>20.10.2021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093A01-1F9F-434B-BDAE-5D65B4B7C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7259BD-C5DC-4AFE-A60F-590E4AE6F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272BB-9344-41A9-A407-9718D58613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0361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CB8ED3-463C-46F4-A67A-003C00E9D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3882B6B-A4E4-4B6C-AD12-3D094787FB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A4F5DE1-AC50-4B7E-9F23-B7A555D40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3E79-65A4-4D84-9B6E-E342DFFF5BFA}" type="datetimeFigureOut">
              <a:rPr lang="cs-CZ" smtClean="0"/>
              <a:t>20.10.2021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CBE78E4-5A15-4B41-A498-744D281E0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C82722F-E32C-4E6A-8A22-BF36D4D72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272BB-9344-41A9-A407-9718D58613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006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EA1C404-3434-4F28-9184-FA86F998F6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2568D61-8B2B-44D2-ADDA-0B5FBF42F0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C035C43-711D-4394-A9E9-EF75C10BC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3E79-65A4-4D84-9B6E-E342DFFF5BFA}" type="datetimeFigureOut">
              <a:rPr lang="cs-CZ" smtClean="0"/>
              <a:t>20.10.2021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7807153-334F-4921-B8DD-1E9E1B716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026A49D-A9B8-4DC3-BF06-DB42E2C9C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272BB-9344-41A9-A407-9718D58613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3998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274234" y="2907155"/>
            <a:ext cx="9563100" cy="8284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aseline="0"/>
            </a:lvl1pPr>
          </a:lstStyle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274234" y="3863073"/>
            <a:ext cx="9563100" cy="1098096"/>
          </a:xfrm>
          <a:prstGeom prst="rect">
            <a:avLst/>
          </a:prstGeo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cs-CZ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0428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PAGE - EDITACE MUSTE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4961" y="469901"/>
            <a:ext cx="7493372" cy="83026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0" i="0">
                <a:solidFill>
                  <a:srgbClr val="E75112"/>
                </a:solidFill>
                <a:latin typeface="Futura CEZ OT Medium"/>
                <a:cs typeface="Futura CEZ OT Medium"/>
              </a:defRPr>
            </a:lvl1pPr>
          </a:lstStyle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1085852" y="1736726"/>
            <a:ext cx="9376833" cy="402833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800">
                <a:latin typeface="L Futura CE Light"/>
                <a:cs typeface="L Futura CE Light"/>
              </a:defRPr>
            </a:lvl1pPr>
            <a:lvl2pPr marL="457200" indent="0">
              <a:buFontTx/>
              <a:buNone/>
              <a:defRPr sz="1800">
                <a:latin typeface="L Futura CE Light"/>
                <a:cs typeface="L Futura CE Light"/>
              </a:defRPr>
            </a:lvl2pPr>
            <a:lvl3pPr marL="914400" indent="0">
              <a:buFontTx/>
              <a:buNone/>
              <a:defRPr sz="1800">
                <a:latin typeface="L Futura CE Light"/>
                <a:cs typeface="L Futura CE Light"/>
              </a:defRPr>
            </a:lvl3pPr>
            <a:lvl4pPr marL="1371600" indent="0">
              <a:buFontTx/>
              <a:buNone/>
              <a:defRPr sz="1800">
                <a:latin typeface="L Futura CE Light"/>
                <a:cs typeface="L Futura CE Light"/>
              </a:defRPr>
            </a:lvl4pPr>
            <a:lvl5pPr marL="1828800" indent="0">
              <a:buFontTx/>
              <a:buNone/>
              <a:defRPr sz="1800">
                <a:latin typeface="L Futura CE Light"/>
                <a:cs typeface="L Futura CE Light"/>
              </a:defRPr>
            </a:lvl5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D5520-4441-4A00-AE36-461D3C8C0ED2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712451" y="792164"/>
            <a:ext cx="1047749" cy="123825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 b="0" i="0">
                <a:solidFill>
                  <a:schemeClr val="bg1"/>
                </a:solidFill>
                <a:latin typeface="Futura CEZ OT Medium"/>
                <a:ea typeface="+mn-ea"/>
                <a:cs typeface="Futura CEZ OT Medium"/>
              </a:defRPr>
            </a:lvl1pPr>
          </a:lstStyle>
          <a:p>
            <a:pPr>
              <a:defRPr/>
            </a:pPr>
            <a:r>
              <a:rPr lang="en-US"/>
              <a:t>3-SEP-18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B3DFF57-6184-4C6B-846E-4E5CA42B320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712451" y="1017589"/>
            <a:ext cx="1193800" cy="1238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800">
                <a:solidFill>
                  <a:schemeClr val="bg1"/>
                </a:solidFill>
                <a:latin typeface="Futura CEZ OT Medium" panose="02000000000000000000" pitchFamily="50" charset="-18"/>
              </a:defRPr>
            </a:lvl1pPr>
          </a:lstStyle>
          <a:p>
            <a:pPr>
              <a:defRPr/>
            </a:pPr>
            <a:r>
              <a:rPr lang="en-US" altLang="cs-CZ"/>
              <a:t>SLIDE </a:t>
            </a:r>
            <a:fld id="{35E10746-9FBF-48EB-9C63-9AF70A7309C7}" type="slidenum">
              <a:rPr lang="en-US" altLang="cs-CZ" smtClean="0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644877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OBRAZKY POPISKA V BOXU - EDITACE MUSTE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/>
          </p:cNvSpPr>
          <p:nvPr>
            <p:ph type="pic" sz="quarter" idx="17"/>
          </p:nvPr>
        </p:nvSpPr>
        <p:spPr>
          <a:xfrm>
            <a:off x="1043518" y="1790701"/>
            <a:ext cx="4076700" cy="3806825"/>
          </a:xfrm>
          <a:prstGeom prst="rect">
            <a:avLst/>
          </a:prstGeom>
        </p:spPr>
        <p:txBody>
          <a:bodyPr vert="horz" anchor="ctr"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cs-CZ" noProof="0"/>
              <a:t>Drag picture to placeholder or click icon to add</a:t>
            </a:r>
            <a:endParaRPr lang="en-US" noProof="0" dirty="0"/>
          </a:p>
        </p:txBody>
      </p:sp>
      <p:sp>
        <p:nvSpPr>
          <p:cNvPr id="32" name="Picture Placeholder 30"/>
          <p:cNvSpPr>
            <a:spLocks noGrp="1"/>
          </p:cNvSpPr>
          <p:nvPr>
            <p:ph type="pic" sz="quarter" idx="18"/>
          </p:nvPr>
        </p:nvSpPr>
        <p:spPr>
          <a:xfrm>
            <a:off x="6385985" y="1791095"/>
            <a:ext cx="4076700" cy="3806825"/>
          </a:xfrm>
          <a:prstGeom prst="rect">
            <a:avLst/>
          </a:prstGeom>
        </p:spPr>
        <p:txBody>
          <a:bodyPr vert="horz" anchor="ctr"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cs-CZ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084961" y="469901"/>
            <a:ext cx="7493372" cy="83026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0" i="0">
                <a:solidFill>
                  <a:srgbClr val="E75112"/>
                </a:solidFill>
                <a:latin typeface="Futura CEZ OT Medium"/>
                <a:cs typeface="Futura CEZ OT Medium"/>
              </a:defRPr>
            </a:lvl1pPr>
          </a:lstStyle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29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043519" y="1790701"/>
            <a:ext cx="1729315" cy="1300556"/>
          </a:xfrm>
          <a:prstGeom prst="rect">
            <a:avLst/>
          </a:prstGeom>
          <a:solidFill>
            <a:srgbClr val="E75112"/>
          </a:solidFill>
        </p:spPr>
        <p:txBody>
          <a:bodyPr wrap="square" lIns="108000" tIns="108000" rIns="108000" bIns="108000">
            <a:noAutofit/>
          </a:bodyPr>
          <a:lstStyle>
            <a:lvl1pPr marL="0" indent="0">
              <a:buFontTx/>
              <a:buNone/>
              <a:defRPr sz="700">
                <a:solidFill>
                  <a:schemeClr val="bg1"/>
                </a:solidFill>
                <a:latin typeface="Futura CEZ OT Medium"/>
                <a:cs typeface="Futura CEZ OT Medium"/>
              </a:defRPr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6385984" y="1791094"/>
            <a:ext cx="1729315" cy="1300556"/>
          </a:xfrm>
          <a:prstGeom prst="rect">
            <a:avLst/>
          </a:prstGeom>
          <a:solidFill>
            <a:srgbClr val="E75112"/>
          </a:solidFill>
        </p:spPr>
        <p:txBody>
          <a:bodyPr wrap="square" lIns="108000" tIns="108000" rIns="108000" bIns="108000">
            <a:noAutofit/>
          </a:bodyPr>
          <a:lstStyle>
            <a:lvl1pPr marL="0" indent="0">
              <a:buFontTx/>
              <a:buNone/>
              <a:defRPr sz="700">
                <a:solidFill>
                  <a:schemeClr val="bg1"/>
                </a:solidFill>
                <a:latin typeface="Futura CEZ OT Medium"/>
                <a:cs typeface="Futura CEZ OT Medium"/>
              </a:defRPr>
            </a:lvl1pPr>
            <a:lvl2pPr marL="457200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415F08B-133D-4E20-8D83-36734792E596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0712451" y="792164"/>
            <a:ext cx="1047749" cy="123825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 b="0" i="0">
                <a:solidFill>
                  <a:schemeClr val="bg1"/>
                </a:solidFill>
                <a:latin typeface="Futura CEZ OT Medium"/>
                <a:ea typeface="+mn-ea"/>
                <a:cs typeface="Futura CEZ OT Medium"/>
              </a:defRPr>
            </a:lvl1pPr>
          </a:lstStyle>
          <a:p>
            <a:pPr>
              <a:defRPr/>
            </a:pPr>
            <a:r>
              <a:rPr lang="en-US"/>
              <a:t>3-SEP-18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962F259-30BA-41C7-9CEF-712F364C1F4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0712451" y="1017589"/>
            <a:ext cx="1193800" cy="1238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800">
                <a:solidFill>
                  <a:schemeClr val="bg1"/>
                </a:solidFill>
                <a:latin typeface="Futura CEZ OT Medium" panose="02000000000000000000" pitchFamily="50" charset="-18"/>
              </a:defRPr>
            </a:lvl1pPr>
          </a:lstStyle>
          <a:p>
            <a:pPr>
              <a:defRPr/>
            </a:pPr>
            <a:r>
              <a:rPr lang="en-US" altLang="cs-CZ"/>
              <a:t>SLIDE </a:t>
            </a:r>
            <a:fld id="{58464839-A9E2-439A-B058-EEC228E42439}" type="slidenum">
              <a:rPr lang="en-US" altLang="cs-CZ" smtClean="0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696453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37477" y="5401737"/>
            <a:ext cx="4354961" cy="1098096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FontTx/>
              <a:buNone/>
              <a:defRPr sz="1400" b="0" i="0" baseline="0">
                <a:solidFill>
                  <a:schemeClr val="bg1">
                    <a:lumMod val="50000"/>
                  </a:schemeClr>
                </a:solidFill>
                <a:latin typeface="Futura CEZ OT Medium"/>
                <a:cs typeface="Futura CEZ OT Medium"/>
              </a:defRPr>
            </a:lvl1pPr>
          </a:lstStyle>
          <a:p>
            <a:pPr lvl="0"/>
            <a:r>
              <a:rPr lang="cs-CZ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1552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D5FB6A-DFFD-4A42-AE5B-97EEBA26E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C07562-2F01-49CB-8370-638ADBC61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B40351-1355-478E-BB05-CD048ADC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3E79-65A4-4D84-9B6E-E342DFFF5BFA}" type="datetimeFigureOut">
              <a:rPr lang="cs-CZ" smtClean="0"/>
              <a:t>20.10.2021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1CBD24E-C349-4846-973E-8A92A7299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7D4B26F-7388-45CF-8629-F12CF9799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272BB-9344-41A9-A407-9718D58613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0917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474AC7-D713-496E-9D98-7B19FD416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5922D31-D71A-460B-A44B-58EC46379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D525BC4-E371-4FE0-A75A-EA18C3476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3E79-65A4-4D84-9B6E-E342DFFF5BFA}" type="datetimeFigureOut">
              <a:rPr lang="cs-CZ" smtClean="0"/>
              <a:t>20.10.2021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AD249A-70BB-4F4A-96A4-9B3F2D05C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12A20D6-28C6-4F05-8AF1-89716C5AE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272BB-9344-41A9-A407-9718D58613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4068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855CE2-26C0-49BE-967D-8606DAB47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950B70-9EC3-4D33-AB8D-C06AB43E28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C816E9E-CA51-4945-908A-9AB38C99F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2EA2F12-2282-4CF2-A0BC-621ED6855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3E79-65A4-4D84-9B6E-E342DFFF5BFA}" type="datetimeFigureOut">
              <a:rPr lang="cs-CZ" smtClean="0"/>
              <a:t>20.10.2021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3FCCB18-21A2-428A-81BF-A62D966FE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E9D7D70-4044-4634-AB67-EED7A4C5A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272BB-9344-41A9-A407-9718D58613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6882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F0B6F6-25D3-442A-8DF5-A044E6668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D3CF700-53DB-4629-8E54-753A31A89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D08CD01-F244-49A2-A98C-833AF12C3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AA4C239-18F5-4E14-B578-8972E522D8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2BDF9E0-BCFF-4159-89B5-EBFCD92DCE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86E6EA8-B512-44B5-90BE-9F80AF7A6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3E79-65A4-4D84-9B6E-E342DFFF5BFA}" type="datetimeFigureOut">
              <a:rPr lang="cs-CZ" smtClean="0"/>
              <a:t>20.10.2021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9A316C5-45A8-4909-85AA-6F4EE8EAE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1267A67-321B-47F1-830D-D576412E0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272BB-9344-41A9-A407-9718D58613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0445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B12F82-7DB6-420E-88D9-A8F3AE82F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9C21949-A92C-473C-BC3B-9123F079D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3E79-65A4-4D84-9B6E-E342DFFF5BFA}" type="datetimeFigureOut">
              <a:rPr lang="cs-CZ" smtClean="0"/>
              <a:t>20.10.2021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B570514-798D-4A60-995B-27E3678C4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E26F58E-67B8-4311-8EB2-CFBE25C51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272BB-9344-41A9-A407-9718D58613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211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D3F2F21-3623-4010-8FF4-9962DFA0A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3E79-65A4-4D84-9B6E-E342DFFF5BFA}" type="datetimeFigureOut">
              <a:rPr lang="cs-CZ" smtClean="0"/>
              <a:t>20.10.2021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6D9D2C1-2976-43B9-A5BD-A27AF6A71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5601EF7-72E2-4220-AB02-2FDC6BEAB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272BB-9344-41A9-A407-9718D58613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3980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893A28-F879-4FCA-9753-8BB102C38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ECC498-1254-4D43-BFEC-2D2B89231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BE6D4DF-F3A8-4C64-AD20-A78BE45E25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EC00186-10D9-416F-951E-690C896D6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3E79-65A4-4D84-9B6E-E342DFFF5BFA}" type="datetimeFigureOut">
              <a:rPr lang="cs-CZ" smtClean="0"/>
              <a:t>20.10.2021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54C55CC-D937-439F-99BA-3EDBFC58A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4586D94-DC93-43D9-9B91-0DA47BA90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272BB-9344-41A9-A407-9718D58613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7542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7795BA-C60A-4A58-A6DB-F676CC9E0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D706BE4-A102-47D1-8474-7F0112DEB1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0B8DD16-BEDD-4CF0-A9F6-519CD11A75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5B51F84-F1F7-4732-A1E5-8985E8E12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3E79-65A4-4D84-9B6E-E342DFFF5BFA}" type="datetimeFigureOut">
              <a:rPr lang="cs-CZ" smtClean="0"/>
              <a:t>20.10.2021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C8A5BD6-F962-4AF9-A003-14ABB60C2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452FA39-CA0B-4C9F-8A90-A20420FB2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272BB-9344-41A9-A407-9718D58613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3237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8F6DB29-78D9-4599-B466-027FD8968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80BE43F-9E6A-442A-B40D-F57C2758C5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051C440-7701-4496-B0A1-4C4B2A75C5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83E79-65A4-4D84-9B6E-E342DFFF5BFA}" type="datetimeFigureOut">
              <a:rPr lang="cs-CZ" smtClean="0"/>
              <a:t>20.10.2021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B5BAF87-1C16-4451-ABD8-5C08F2E6A7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D6763F6-EF84-4581-A89F-AA482E34F4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272BB-9344-41A9-A407-9718D58613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6051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kastt.cz/wp-content/uploads/2017/11/Produktov%C3%BD-list-Cistici-zarizeni.pdf" TargetMode="External"/><Relationship Id="rId2" Type="http://schemas.openxmlformats.org/officeDocument/2006/relationships/hyperlink" Target="http://www.klingenburg.de/fileadmin/user_upload/germany/Downloads/ROTOR/klingenburg_QuickGuide_en.pdf" TargetMode="Externa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Placeholder 5">
            <a:extLst>
              <a:ext uri="{FF2B5EF4-FFF2-40B4-BE49-F238E27FC236}">
                <a16:creationId xmlns:a16="http://schemas.microsoft.com/office/drawing/2014/main" id="{0EE17F18-185B-4147-BCB8-1660212083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444112" y="989568"/>
            <a:ext cx="11516240" cy="36677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 algn="ctr">
              <a:buNone/>
            </a:pPr>
            <a:r>
              <a:rPr lang="cs-CZ" altLang="cs-CZ" sz="4000" dirty="0">
                <a:latin typeface="Futura CEZ OT Medium" pitchFamily="50" charset="-18"/>
                <a:ea typeface="Geneva" charset="-128"/>
              </a:rPr>
              <a:t>ROTAČNÍ REGENERAČNÍ VÝMĚNÍK ZZT V PRAXI</a:t>
            </a:r>
            <a:r>
              <a:rPr lang="cs-CZ" altLang="cs-CZ" sz="3000" dirty="0">
                <a:latin typeface="Futura CEZ OT Medium" pitchFamily="50" charset="-18"/>
                <a:ea typeface="Geneva" charset="-128"/>
                <a:cs typeface="Futura CEZ OT Medium" pitchFamily="50" charset="-18"/>
              </a:rPr>
              <a:t>. </a:t>
            </a:r>
          </a:p>
          <a:p>
            <a:pPr marL="0" indent="0" algn="ctr">
              <a:buNone/>
            </a:pPr>
            <a:endParaRPr lang="cs-CZ" altLang="cs-CZ" sz="3000" dirty="0">
              <a:latin typeface="Futura CEZ OT Medium" pitchFamily="50" charset="-18"/>
              <a:ea typeface="Geneva" charset="-128"/>
              <a:cs typeface="Futura CEZ OT Medium" pitchFamily="50" charset="-18"/>
            </a:endParaRPr>
          </a:p>
          <a:p>
            <a:pPr marL="0" indent="0" algn="ctr">
              <a:buNone/>
            </a:pPr>
            <a:r>
              <a:rPr lang="cs-CZ" altLang="cs-CZ" sz="3000" dirty="0">
                <a:latin typeface="Futura CEZ OT Medium" pitchFamily="50" charset="-18"/>
                <a:ea typeface="Geneva" charset="-128"/>
                <a:cs typeface="Futura CEZ OT Medium" pitchFamily="50" charset="-18"/>
              </a:rPr>
              <a:t>VLIV OTÁČEK KOLA NA PŘENÁŠENÝ VÝKON </a:t>
            </a:r>
          </a:p>
          <a:p>
            <a:pPr marL="0" indent="0" algn="ctr">
              <a:buNone/>
            </a:pPr>
            <a:endParaRPr lang="cs-CZ" altLang="cs-CZ" sz="3000" dirty="0">
              <a:latin typeface="Futura CEZ OT Medium" pitchFamily="50" charset="-18"/>
              <a:ea typeface="Geneva" charset="-128"/>
              <a:cs typeface="Futura CEZ OT Medium" pitchFamily="50" charset="-18"/>
            </a:endParaRPr>
          </a:p>
          <a:p>
            <a:pPr marL="0" indent="0" algn="ctr">
              <a:buNone/>
            </a:pPr>
            <a:r>
              <a:rPr lang="cs-CZ" altLang="cs-CZ" sz="3000" dirty="0">
                <a:latin typeface="Futura CEZ OT Medium" pitchFamily="50" charset="-18"/>
                <a:ea typeface="Geneva" charset="-128"/>
                <a:cs typeface="Futura CEZ OT Medium" pitchFamily="50" charset="-18"/>
              </a:rPr>
              <a:t>FUNKCE A PŘÍKLADY POUŽITÍ, EVENT. NEPOUŽITÍ PROPLACHOVACÍ KOMORY V DĚLÍCÍ ROVINĚ KOLA.</a:t>
            </a:r>
            <a:endParaRPr lang="cs-CZ" altLang="cs-CZ" sz="3000" i="1" dirty="0">
              <a:solidFill>
                <a:srgbClr val="000000"/>
              </a:solidFill>
              <a:latin typeface="Arial Unicode MS" panose="020B0604020202020204" pitchFamily="34" charset="-128"/>
              <a:ea typeface="Geneva" charset="-128"/>
              <a:cs typeface="Times New Roman" panose="02020603050405020304" pitchFamily="18" charset="0"/>
            </a:endParaRP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1439B2F5-6F62-4487-81D6-3CEA60017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6193" y="5965462"/>
            <a:ext cx="2897668" cy="5842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cs-CZ" altLang="cs-CZ" sz="1800" b="1" dirty="0">
                <a:solidFill>
                  <a:srgbClr val="666666"/>
                </a:solidFill>
                <a:latin typeface="Futura CEZ OT Medium" panose="02000000000000000000" pitchFamily="50" charset="-18"/>
                <a:cs typeface="Times New Roman" panose="02020603050405020304" pitchFamily="18" charset="0"/>
              </a:rPr>
              <a:t>Ing. Karel Matějíček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cs-CZ" altLang="cs-CZ" sz="1400" b="1" dirty="0">
                <a:solidFill>
                  <a:srgbClr val="666666"/>
                </a:solidFill>
                <a:latin typeface="Futura CEZ OT Medium" panose="02000000000000000000" pitchFamily="50" charset="-18"/>
                <a:cs typeface="Times New Roman" panose="02020603050405020304" pitchFamily="18" charset="0"/>
              </a:rPr>
              <a:t>http://www.ingmatejicek.cz</a:t>
            </a:r>
            <a:endParaRPr lang="cs-CZ" altLang="cs-CZ" sz="1800" b="1" dirty="0">
              <a:solidFill>
                <a:srgbClr val="666666"/>
              </a:solidFill>
              <a:latin typeface="Futura CEZ OT Medium" panose="02000000000000000000" pitchFamily="50" charset="-1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F9388E29-5329-48D8-B09C-58D22C8A2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05429" y="1094239"/>
            <a:ext cx="6336959" cy="5646316"/>
          </a:xfrm>
          <a:prstGeom prst="rect">
            <a:avLst/>
          </a:prstGeom>
        </p:spPr>
      </p:pic>
      <p:sp>
        <p:nvSpPr>
          <p:cNvPr id="5" name="Zástupný text 2">
            <a:extLst>
              <a:ext uri="{FF2B5EF4-FFF2-40B4-BE49-F238E27FC236}">
                <a16:creationId xmlns:a16="http://schemas.microsoft.com/office/drawing/2014/main" id="{60CA4CE5-DB7F-45CF-BB16-4BD03C858BD7}"/>
              </a:ext>
            </a:extLst>
          </p:cNvPr>
          <p:cNvSpPr txBox="1">
            <a:spLocks/>
          </p:cNvSpPr>
          <p:nvPr/>
        </p:nvSpPr>
        <p:spPr>
          <a:xfrm>
            <a:off x="125835" y="721453"/>
            <a:ext cx="11794921" cy="53677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dirty="0">
                <a:solidFill>
                  <a:srgbClr val="E75112"/>
                </a:solidFill>
                <a:latin typeface="Futura CEZ OT Medium" pitchFamily="50" charset="-18"/>
                <a:ea typeface="Geneva" charset="-128"/>
              </a:rPr>
              <a:t>Regulace „Rotačního regeneračního výměníku“ – zapojení do MaR</a:t>
            </a:r>
            <a:endParaRPr lang="cs-CZ" dirty="0"/>
          </a:p>
        </p:txBody>
      </p:sp>
      <p:sp>
        <p:nvSpPr>
          <p:cNvPr id="7" name="Nadpis 2">
            <a:extLst>
              <a:ext uri="{FF2B5EF4-FFF2-40B4-BE49-F238E27FC236}">
                <a16:creationId xmlns:a16="http://schemas.microsoft.com/office/drawing/2014/main" id="{8AA67CA8-828D-4DDC-AC25-C89911518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218" y="117446"/>
            <a:ext cx="7494587" cy="60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3600" dirty="0">
                <a:solidFill>
                  <a:schemeClr val="accent6"/>
                </a:solidFill>
                <a:latin typeface="Futura CEZ OT Medium" pitchFamily="50" charset="-18"/>
                <a:ea typeface="Geneva" charset="-128"/>
              </a:rPr>
              <a:t>Zpětné získávání tepla</a:t>
            </a:r>
          </a:p>
        </p:txBody>
      </p:sp>
    </p:spTree>
    <p:extLst>
      <p:ext uri="{BB962C8B-B14F-4D97-AF65-F5344CB8AC3E}">
        <p14:creationId xmlns:p14="http://schemas.microsoft.com/office/powerpoint/2010/main" val="3673212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F743853-C372-4124-95C6-23AED6CCE9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6169" y="990018"/>
            <a:ext cx="11794921" cy="536778"/>
          </a:xfrm>
        </p:spPr>
        <p:txBody>
          <a:bodyPr>
            <a:normAutofit fontScale="92500"/>
          </a:bodyPr>
          <a:lstStyle/>
          <a:p>
            <a:r>
              <a:rPr kumimoji="0" lang="cs-CZ" alt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E75112"/>
                </a:solidFill>
                <a:effectLst/>
                <a:uLnTx/>
                <a:uFillTx/>
                <a:latin typeface="Futura CEZ OT Medium" pitchFamily="50" charset="-18"/>
                <a:ea typeface="Geneva" charset="-128"/>
              </a:rPr>
              <a:t>Regulace „Rotačního regeneračního výměníku“ v sestavě VZT jednotky</a:t>
            </a:r>
            <a:endParaRPr lang="cs-CZ" dirty="0"/>
          </a:p>
        </p:txBody>
      </p:sp>
      <p:sp>
        <p:nvSpPr>
          <p:cNvPr id="4" name="Nadpis 2">
            <a:extLst>
              <a:ext uri="{FF2B5EF4-FFF2-40B4-BE49-F238E27FC236}">
                <a16:creationId xmlns:a16="http://schemas.microsoft.com/office/drawing/2014/main" id="{DD42AEAF-2034-4797-9312-DCE603289E6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2032218" y="117446"/>
            <a:ext cx="7494587" cy="6040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altLang="cs-CZ" sz="3600" dirty="0">
                <a:solidFill>
                  <a:schemeClr val="accent6"/>
                </a:solidFill>
                <a:latin typeface="Futura CEZ OT Medium" pitchFamily="50" charset="-18"/>
                <a:ea typeface="Geneva" charset="-128"/>
              </a:rPr>
              <a:t>Zpětné získávání tepla</a:t>
            </a:r>
          </a:p>
        </p:txBody>
      </p:sp>
      <p:pic>
        <p:nvPicPr>
          <p:cNvPr id="5" name="Obrázek 4" descr="Regulační charakteristika s nulovou energii">
            <a:extLst>
              <a:ext uri="{FF2B5EF4-FFF2-40B4-BE49-F238E27FC236}">
                <a16:creationId xmlns:a16="http://schemas.microsoft.com/office/drawing/2014/main" id="{88587B53-EF0A-4540-961F-5277C6B3576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53" y="1526796"/>
            <a:ext cx="10385571" cy="510889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8ABA7176-0551-4137-B9FA-AA8246B0686C}"/>
              </a:ext>
            </a:extLst>
          </p:cNvPr>
          <p:cNvCxnSpPr/>
          <p:nvPr/>
        </p:nvCxnSpPr>
        <p:spPr>
          <a:xfrm>
            <a:off x="2032218" y="2239861"/>
            <a:ext cx="295084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A4B8AEEF-0E43-4CAE-96BC-FB12A2A43D02}"/>
              </a:ext>
            </a:extLst>
          </p:cNvPr>
          <p:cNvSpPr/>
          <p:nvPr/>
        </p:nvSpPr>
        <p:spPr>
          <a:xfrm>
            <a:off x="6434356" y="5402510"/>
            <a:ext cx="3363985" cy="16370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55DA2DD3-A5DA-4F66-B109-9BBE51D140E5}"/>
              </a:ext>
            </a:extLst>
          </p:cNvPr>
          <p:cNvSpPr/>
          <p:nvPr/>
        </p:nvSpPr>
        <p:spPr>
          <a:xfrm>
            <a:off x="2057385" y="2164242"/>
            <a:ext cx="2950843" cy="17628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5FF0ABC8-8231-4AFE-9BC1-7538BF54F17F}"/>
              </a:ext>
            </a:extLst>
          </p:cNvPr>
          <p:cNvSpPr/>
          <p:nvPr/>
        </p:nvSpPr>
        <p:spPr>
          <a:xfrm rot="3932560">
            <a:off x="3953828" y="3709180"/>
            <a:ext cx="3576687" cy="23496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var L 11">
            <a:extLst>
              <a:ext uri="{FF2B5EF4-FFF2-40B4-BE49-F238E27FC236}">
                <a16:creationId xmlns:a16="http://schemas.microsoft.com/office/drawing/2014/main" id="{F3C3FAED-3C0A-460B-BAC0-262A433B2345}"/>
              </a:ext>
            </a:extLst>
          </p:cNvPr>
          <p:cNvSpPr/>
          <p:nvPr/>
        </p:nvSpPr>
        <p:spPr>
          <a:xfrm rot="5400000">
            <a:off x="8229148" y="3597712"/>
            <a:ext cx="3353030" cy="457904"/>
          </a:xfrm>
          <a:prstGeom prst="corne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05286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2">
            <a:extLst>
              <a:ext uri="{FF2B5EF4-FFF2-40B4-BE49-F238E27FC236}">
                <a16:creationId xmlns:a16="http://schemas.microsoft.com/office/drawing/2014/main" id="{5974AC6A-A83D-4D71-98CB-5D4DFD54573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25835" y="506414"/>
            <a:ext cx="12004646" cy="4616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br>
              <a:rPr lang="cs-CZ" altLang="cs-CZ" dirty="0">
                <a:latin typeface="Futura CEZ OT Medium" pitchFamily="50" charset="-18"/>
                <a:ea typeface="Geneva" charset="-128"/>
              </a:rPr>
            </a:br>
            <a:r>
              <a:rPr lang="cs-CZ" altLang="cs-CZ" dirty="0">
                <a:latin typeface="Futura CEZ OT Medium" pitchFamily="50" charset="-18"/>
                <a:ea typeface="Geneva" charset="-128"/>
              </a:rPr>
              <a:t>Příklad použití rotačního regeneračního výměníku – centrální úprava vzduchu</a:t>
            </a:r>
          </a:p>
        </p:txBody>
      </p:sp>
      <p:sp>
        <p:nvSpPr>
          <p:cNvPr id="32771" name="Rectangle 6">
            <a:extLst>
              <a:ext uri="{FF2B5EF4-FFF2-40B4-BE49-F238E27FC236}">
                <a16:creationId xmlns:a16="http://schemas.microsoft.com/office/drawing/2014/main" id="{B0FD2857-55FD-4825-82C7-284ADD0E8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7125" y="1490664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endParaRPr lang="cs-CZ" altLang="cs-CZ" sz="2400">
              <a:solidFill>
                <a:srgbClr val="000000"/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DF2908AF-C65A-4DB3-87A2-2D1E52ADE6CB}"/>
              </a:ext>
            </a:extLst>
          </p:cNvPr>
          <p:cNvSpPr txBox="1"/>
          <p:nvPr/>
        </p:nvSpPr>
        <p:spPr>
          <a:xfrm>
            <a:off x="7164199" y="1325461"/>
            <a:ext cx="4966282" cy="2939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b="1" dirty="0"/>
              <a:t>NAŘÍZENÍ KOMISE (EU) č. 1253/2014</a:t>
            </a:r>
          </a:p>
          <a:p>
            <a:pPr algn="ctr">
              <a:defRPr/>
            </a:pPr>
            <a:r>
              <a:rPr lang="cs-CZ" b="1" cap="small" dirty="0"/>
              <a:t>-</a:t>
            </a:r>
            <a:r>
              <a:rPr lang="cs-CZ" cap="small" dirty="0"/>
              <a:t> </a:t>
            </a:r>
            <a:r>
              <a:rPr lang="cs-CZ" b="1" cap="small" dirty="0"/>
              <a:t>ECODESIGN</a:t>
            </a:r>
            <a:r>
              <a:rPr lang="cs-CZ" b="1" dirty="0"/>
              <a:t> větracích jednotek</a:t>
            </a:r>
          </a:p>
          <a:p>
            <a:pPr>
              <a:defRPr/>
            </a:pPr>
            <a:r>
              <a:rPr lang="cs-CZ" b="1" dirty="0"/>
              <a:t>Požadavky na VZT pro nebytové prostory od 2018</a:t>
            </a:r>
            <a:endParaRPr lang="cs-CZ" dirty="0"/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cs-CZ" dirty="0"/>
              <a:t>Minimální tepelná účinnost zpětného získávání tepla s výjimkou oběhových systémů zpětného získávání tepla obousměrných větracích jednotek musí být </a:t>
            </a:r>
            <a:r>
              <a:rPr lang="cs-CZ" b="1" dirty="0"/>
              <a:t>73</a:t>
            </a:r>
            <a:r>
              <a:rPr lang="cs-CZ" dirty="0"/>
              <a:t> %.</a:t>
            </a:r>
          </a:p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cs-CZ" dirty="0"/>
              <a:t>Minimální tepelná účinnost oběhových systémů zpětného získávání tepla obousměrných větracích jednotek musí být </a:t>
            </a:r>
            <a:r>
              <a:rPr lang="cs-CZ" b="1" dirty="0"/>
              <a:t>68</a:t>
            </a:r>
            <a:r>
              <a:rPr lang="cs-CZ" dirty="0"/>
              <a:t> %.</a:t>
            </a:r>
          </a:p>
        </p:txBody>
      </p:sp>
      <p:sp>
        <p:nvSpPr>
          <p:cNvPr id="7" name="Nadpis 2">
            <a:extLst>
              <a:ext uri="{FF2B5EF4-FFF2-40B4-BE49-F238E27FC236}">
                <a16:creationId xmlns:a16="http://schemas.microsoft.com/office/drawing/2014/main" id="{389E6977-BC04-45BF-9070-C827793C1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8389" y="2"/>
            <a:ext cx="8558910" cy="50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rgbClr val="E75112"/>
                </a:solidFill>
                <a:latin typeface="Futura CEZ OT Medium"/>
                <a:ea typeface="+mj-ea"/>
                <a:cs typeface="Futura CEZ OT Medium"/>
              </a:defRPr>
            </a:lvl1pPr>
          </a:lstStyle>
          <a:p>
            <a:pPr algn="ctr"/>
            <a:r>
              <a:rPr lang="cs-CZ" altLang="cs-CZ" sz="3600">
                <a:solidFill>
                  <a:schemeClr val="accent6"/>
                </a:solidFill>
                <a:latin typeface="Futura CEZ OT Medium" pitchFamily="50" charset="-18"/>
                <a:ea typeface="Geneva" charset="-128"/>
              </a:rPr>
              <a:t>Zpětné získávání tepla</a:t>
            </a:r>
            <a:endParaRPr lang="cs-CZ" altLang="cs-CZ" sz="3600" dirty="0">
              <a:solidFill>
                <a:schemeClr val="accent6"/>
              </a:solidFill>
              <a:latin typeface="Futura CEZ OT Medium" pitchFamily="50" charset="-18"/>
              <a:ea typeface="Geneva" charset="-128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7F48C98-0C5A-44CB-8D80-6CFB8F2E6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475916"/>
            <a:ext cx="7152789" cy="485871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7247DE-AE17-4A8B-ACF1-0CA6B6FB1B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49480" y="5201860"/>
            <a:ext cx="4019549" cy="860612"/>
          </a:xfrm>
        </p:spPr>
        <p:txBody>
          <a:bodyPr/>
          <a:lstStyle/>
          <a:p>
            <a:pPr>
              <a:defRPr/>
            </a:pPr>
            <a:r>
              <a:rPr lang="pl-PL" sz="2000" dirty="0">
                <a:solidFill>
                  <a:schemeClr val="tx1"/>
                </a:solidFill>
                <a:ea typeface="+mn-ea"/>
              </a:rPr>
              <a:t>Autor: Ing. Karel Matějíček</a:t>
            </a:r>
          </a:p>
          <a:p>
            <a:pPr>
              <a:defRPr/>
            </a:pPr>
            <a:r>
              <a:rPr lang="pl-PL" sz="2000" dirty="0">
                <a:solidFill>
                  <a:schemeClr val="tx1"/>
                </a:solidFill>
                <a:ea typeface="+mn-ea"/>
              </a:rPr>
              <a:t>http://www.ingmatejicek.cz/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28A576BB-C948-4B62-8050-D6E791199822}"/>
              </a:ext>
            </a:extLst>
          </p:cNvPr>
          <p:cNvSpPr txBox="1">
            <a:spLocks/>
          </p:cNvSpPr>
          <p:nvPr/>
        </p:nvSpPr>
        <p:spPr>
          <a:xfrm>
            <a:off x="4152902" y="3155669"/>
            <a:ext cx="4019549" cy="54666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0" i="0" kern="1200" baseline="0">
                <a:solidFill>
                  <a:schemeClr val="bg1">
                    <a:lumMod val="50000"/>
                  </a:schemeClr>
                </a:solidFill>
                <a:latin typeface="Futura CEZ OT Medium"/>
                <a:ea typeface="+mn-ea"/>
                <a:cs typeface="Futura CEZ OT Medium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l-P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8D5EC623-E3E3-41CD-BFDD-FA9451EE8237}"/>
              </a:ext>
            </a:extLst>
          </p:cNvPr>
          <p:cNvSpPr txBox="1">
            <a:spLocks/>
          </p:cNvSpPr>
          <p:nvPr/>
        </p:nvSpPr>
        <p:spPr>
          <a:xfrm>
            <a:off x="156323" y="5793534"/>
            <a:ext cx="12012706" cy="960834"/>
          </a:xfrm>
          <a:prstGeom prst="rect">
            <a:avLst/>
          </a:prstGeom>
        </p:spPr>
        <p:txBody>
          <a:bodyPr vert="horz" lIns="0" tIns="0" rIns="0" bIns="0" rtlCol="0" anchor="b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0" i="0" kern="1200" baseline="0">
                <a:solidFill>
                  <a:schemeClr val="bg1">
                    <a:lumMod val="50000"/>
                  </a:schemeClr>
                </a:solidFill>
                <a:latin typeface="Futura CEZ OT Medium"/>
                <a:ea typeface="+mn-ea"/>
                <a:cs typeface="Futura CEZ OT Medium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l-PL" sz="2000" dirty="0">
                <a:solidFill>
                  <a:schemeClr val="tx1"/>
                </a:solidFill>
              </a:rPr>
              <a:t>Literatura:</a:t>
            </a:r>
          </a:p>
          <a:p>
            <a:pPr>
              <a:defRPr/>
            </a:pPr>
            <a:r>
              <a:rPr lang="pl-PL" sz="1600" dirty="0">
                <a:solidFill>
                  <a:schemeClr val="tx1"/>
                </a:solidFill>
                <a:hlinkClick r:id="rId2"/>
              </a:rPr>
              <a:t>http://www.klingenburg.de/fileadmin/user_upload/germany/Downloads/ROTOR/klingenburg_QuickGuide_en.pdf</a:t>
            </a:r>
            <a:endParaRPr lang="pl-PL" sz="1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1600" dirty="0">
                <a:hlinkClick r:id="rId3"/>
              </a:rPr>
              <a:t>https://kastt.cz/wp-content/uploads/2017/11/Produktov%C3%BD-list-Cistici-zarizeni.pdf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>
            <a:extLst>
              <a:ext uri="{FF2B5EF4-FFF2-40B4-BE49-F238E27FC236}">
                <a16:creationId xmlns:a16="http://schemas.microsoft.com/office/drawing/2014/main" id="{11DFB80B-EDAE-46BD-BCE0-B0BC240DC92C}"/>
              </a:ext>
            </a:extLst>
          </p:cNvPr>
          <p:cNvSpPr>
            <a:spLocks noGrp="1" noChangeArrowheads="1"/>
          </p:cNvSpPr>
          <p:nvPr>
            <p:ph type="body" sz="quarter" idx="15"/>
          </p:nvPr>
        </p:nvSpPr>
        <p:spPr bwMode="auto">
          <a:xfrm>
            <a:off x="-611501" y="6490749"/>
            <a:ext cx="11501306" cy="36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lvl="1" algn="ctr"/>
            <a:r>
              <a:rPr lang="cs-CZ" altLang="cs-CZ" sz="2800" dirty="0">
                <a:solidFill>
                  <a:srgbClr val="E75112"/>
                </a:solidFill>
                <a:latin typeface="Futura CEZ OT Medium" pitchFamily="50" charset="-18"/>
                <a:ea typeface="Geneva" charset="-128"/>
                <a:cs typeface="+mn-cs"/>
              </a:rPr>
              <a:t>Schéma rotačního výměníku</a:t>
            </a:r>
          </a:p>
        </p:txBody>
      </p:sp>
      <p:sp>
        <p:nvSpPr>
          <p:cNvPr id="31747" name="Rectangle 6">
            <a:extLst>
              <a:ext uri="{FF2B5EF4-FFF2-40B4-BE49-F238E27FC236}">
                <a16:creationId xmlns:a16="http://schemas.microsoft.com/office/drawing/2014/main" id="{243B82F9-BA94-45C0-83E9-ED9AA49C4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7075" y="1395414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endParaRPr lang="cs-CZ" altLang="cs-CZ" sz="2400">
              <a:solidFill>
                <a:srgbClr val="000000"/>
              </a:solidFill>
            </a:endParaRPr>
          </a:p>
        </p:txBody>
      </p:sp>
      <p:sp>
        <p:nvSpPr>
          <p:cNvPr id="6" name="Nadpis 2">
            <a:extLst>
              <a:ext uri="{FF2B5EF4-FFF2-40B4-BE49-F238E27FC236}">
                <a16:creationId xmlns:a16="http://schemas.microsoft.com/office/drawing/2014/main" id="{6F7F202A-4A88-47F2-8983-D95AB4110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2880" y="1"/>
            <a:ext cx="12374880" cy="67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rgbClr val="E75112"/>
                </a:solidFill>
                <a:latin typeface="Futura CEZ OT Medium"/>
                <a:ea typeface="+mj-ea"/>
                <a:cs typeface="Futura CEZ OT Medium"/>
              </a:defRPr>
            </a:lvl1pPr>
          </a:lstStyle>
          <a:p>
            <a:pPr algn="ctr"/>
            <a:r>
              <a:rPr lang="cs-CZ" altLang="cs-CZ" sz="3600" dirty="0">
                <a:solidFill>
                  <a:schemeClr val="accent6"/>
                </a:solidFill>
                <a:latin typeface="Futura CEZ OT Medium" pitchFamily="50" charset="-18"/>
                <a:ea typeface="Geneva" charset="-128"/>
              </a:rPr>
              <a:t>ROTAČNÍ VÝMĚNÍKY</a:t>
            </a:r>
          </a:p>
        </p:txBody>
      </p:sp>
      <p:pic>
        <p:nvPicPr>
          <p:cNvPr id="1027" name="Obrázek 1">
            <a:extLst>
              <a:ext uri="{FF2B5EF4-FFF2-40B4-BE49-F238E27FC236}">
                <a16:creationId xmlns:a16="http://schemas.microsoft.com/office/drawing/2014/main" id="{B58BC78D-3616-465C-B0CB-A6B0061D4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44067"/>
            <a:ext cx="8659697" cy="556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choběžník 7">
            <a:extLst>
              <a:ext uri="{FF2B5EF4-FFF2-40B4-BE49-F238E27FC236}">
                <a16:creationId xmlns:a16="http://schemas.microsoft.com/office/drawing/2014/main" id="{DB41DA84-D588-421C-A4A4-74DEA6493E5E}"/>
              </a:ext>
            </a:extLst>
          </p:cNvPr>
          <p:cNvSpPr/>
          <p:nvPr/>
        </p:nvSpPr>
        <p:spPr>
          <a:xfrm rot="3166080">
            <a:off x="4353426" y="3176171"/>
            <a:ext cx="441291" cy="886379"/>
          </a:xfrm>
          <a:prstGeom prst="trapezoid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4" name="TextovéPole 5">
            <a:extLst>
              <a:ext uri="{FF2B5EF4-FFF2-40B4-BE49-F238E27FC236}">
                <a16:creationId xmlns:a16="http://schemas.microsoft.com/office/drawing/2014/main" id="{B24D35B5-6366-412B-9867-0F7A4820A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9696" y="1131887"/>
            <a:ext cx="3532304" cy="561692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cs-CZ" altLang="cs-CZ" dirty="0"/>
              <a:t>Teplotní rotor </a:t>
            </a:r>
          </a:p>
          <a:p>
            <a:pPr>
              <a:spcAft>
                <a:spcPts val="600"/>
              </a:spcAft>
              <a:defRPr/>
            </a:pPr>
            <a:r>
              <a:rPr lang="cs-CZ" altLang="cs-CZ" dirty="0"/>
              <a:t>- je navinut z hliníkové(Al) fólie a slouží primárně :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b="1" dirty="0"/>
              <a:t>K přenosu tepelné energie. </a:t>
            </a:r>
            <a:r>
              <a:rPr lang="cs-CZ" altLang="cs-CZ" dirty="0"/>
              <a:t>(Vždy dochází k částečnému přenosu vlhkosti).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b="1" dirty="0"/>
              <a:t>S přenosem tepla a vlhkosti </a:t>
            </a:r>
            <a:r>
              <a:rPr lang="cs-CZ" altLang="cs-CZ" dirty="0"/>
              <a:t>– hygroskopický rotor. Al Fólie opatřené hygroskopickou vrstvou(zeolit), která umožňuje vč. tepla také přenos vlhkosti, a to s účinností až 90 %.</a:t>
            </a:r>
          </a:p>
          <a:p>
            <a:pPr marL="285750" indent="-285750">
              <a:spcAft>
                <a:spcPts val="600"/>
              </a:spcAft>
              <a:buFont typeface="Calibri" panose="020F0502020204030204" pitchFamily="34" charset="0"/>
              <a:buChar char="—"/>
              <a:defRPr/>
            </a:pPr>
            <a:r>
              <a:rPr lang="cs-CZ" altLang="cs-CZ" b="1" dirty="0"/>
              <a:t>v letním období odvlhčuje přívodní vzduch </a:t>
            </a:r>
            <a:r>
              <a:rPr lang="cs-CZ" altLang="cs-CZ" dirty="0"/>
              <a:t>do vydechovaného vzduchu</a:t>
            </a:r>
          </a:p>
          <a:p>
            <a:pPr>
              <a:spcAft>
                <a:spcPts val="600"/>
              </a:spcAft>
              <a:defRPr/>
            </a:pPr>
            <a:r>
              <a:rPr lang="cs-CZ" altLang="cs-CZ" dirty="0"/>
              <a:t>Komůrky cca 1,4 až 2,4 mm</a:t>
            </a:r>
          </a:p>
          <a:p>
            <a:pPr>
              <a:spcAft>
                <a:spcPts val="600"/>
              </a:spcAft>
              <a:defRPr/>
            </a:pPr>
            <a:r>
              <a:rPr lang="cs-CZ" altLang="cs-CZ" dirty="0"/>
              <a:t>Šířka kola 20 až 30 cm</a:t>
            </a:r>
          </a:p>
          <a:p>
            <a:pPr>
              <a:spcAft>
                <a:spcPts val="600"/>
              </a:spcAft>
              <a:defRPr/>
            </a:pPr>
            <a:r>
              <a:rPr lang="cs-CZ" altLang="cs-CZ" dirty="0"/>
              <a:t>Průměr kola 0,6 až 5 metrů</a:t>
            </a:r>
          </a:p>
        </p:txBody>
      </p:sp>
      <p:sp>
        <p:nvSpPr>
          <p:cNvPr id="13" name="Šipka: zahnutá dolů 12">
            <a:extLst>
              <a:ext uri="{FF2B5EF4-FFF2-40B4-BE49-F238E27FC236}">
                <a16:creationId xmlns:a16="http://schemas.microsoft.com/office/drawing/2014/main" id="{5B7C24AF-1A68-4A2B-9ACA-133D432868F5}"/>
              </a:ext>
            </a:extLst>
          </p:cNvPr>
          <p:cNvSpPr/>
          <p:nvPr/>
        </p:nvSpPr>
        <p:spPr>
          <a:xfrm>
            <a:off x="4027326" y="1777042"/>
            <a:ext cx="1450448" cy="631384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3">
            <a:extLst>
              <a:ext uri="{FF2B5EF4-FFF2-40B4-BE49-F238E27FC236}">
                <a16:creationId xmlns:a16="http://schemas.microsoft.com/office/drawing/2014/main" id="{05E810EB-0B25-4C4F-B982-E62C4101C0C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199483" y="656956"/>
            <a:ext cx="5619750" cy="503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r>
              <a:rPr lang="cs-CZ" altLang="cs-CZ" dirty="0">
                <a:latin typeface="Futura CEZ OT Medium" pitchFamily="50" charset="-18"/>
                <a:ea typeface="Geneva" charset="-128"/>
              </a:rPr>
              <a:t>Rotační regenerační výměník</a:t>
            </a:r>
          </a:p>
        </p:txBody>
      </p:sp>
      <p:sp>
        <p:nvSpPr>
          <p:cNvPr id="7" name="Nadpis 2">
            <a:extLst>
              <a:ext uri="{FF2B5EF4-FFF2-40B4-BE49-F238E27FC236}">
                <a16:creationId xmlns:a16="http://schemas.microsoft.com/office/drawing/2014/main" id="{433B3FBD-9AC4-45DF-8D19-C84BC2230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8389" y="1"/>
            <a:ext cx="8558910" cy="67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rgbClr val="E75112"/>
                </a:solidFill>
                <a:latin typeface="Futura CEZ OT Medium"/>
                <a:ea typeface="+mj-ea"/>
                <a:cs typeface="Futura CEZ OT Medium"/>
              </a:defRPr>
            </a:lvl1pPr>
          </a:lstStyle>
          <a:p>
            <a:pPr algn="ctr"/>
            <a:r>
              <a:rPr lang="cs-CZ" altLang="cs-CZ" sz="3600" dirty="0">
                <a:solidFill>
                  <a:schemeClr val="accent6"/>
                </a:solidFill>
                <a:latin typeface="Futura CEZ OT Medium" pitchFamily="50" charset="-18"/>
                <a:ea typeface="Geneva" charset="-128"/>
              </a:rPr>
              <a:t>Zpětné získávání tepla / vlhkosti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119D731-82E7-4AE3-87ED-CC34A6B88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801" y="2080470"/>
            <a:ext cx="10365900" cy="4369097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F8CE92D-3678-4664-8D53-DD05946FD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90653">
            <a:off x="1420517" y="3412825"/>
            <a:ext cx="1359216" cy="1222441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790E5584-A6F9-476B-9722-F1593CA82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126" y="1264794"/>
            <a:ext cx="10397427" cy="131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altLang="cs-CZ" sz="2000" dirty="0">
                <a:solidFill>
                  <a:srgbClr val="000000"/>
                </a:solidFill>
                <a:latin typeface="L Futura CE Light" charset="-18"/>
                <a:ea typeface="Geneva" charset="-128"/>
                <a:cs typeface="Times New Roman" panose="02020603050405020304" pitchFamily="18" charset="0"/>
              </a:rPr>
              <a:t>Základní otáčky kola při max. výkonu cca 10 až 11 </a:t>
            </a:r>
            <a:r>
              <a:rPr lang="cs-CZ" altLang="cs-CZ" sz="2000" dirty="0" err="1">
                <a:solidFill>
                  <a:srgbClr val="000000"/>
                </a:solidFill>
                <a:latin typeface="L Futura CE Light" charset="-18"/>
                <a:ea typeface="Geneva" charset="-128"/>
                <a:cs typeface="Times New Roman" panose="02020603050405020304" pitchFamily="18" charset="0"/>
              </a:rPr>
              <a:t>ot</a:t>
            </a:r>
            <a:r>
              <a:rPr lang="cs-CZ" altLang="cs-CZ" sz="2000" dirty="0">
                <a:solidFill>
                  <a:srgbClr val="000000"/>
                </a:solidFill>
                <a:latin typeface="L Futura CE Light" charset="-18"/>
                <a:ea typeface="Geneva" charset="-128"/>
                <a:cs typeface="Times New Roman" panose="02020603050405020304" pitchFamily="18" charset="0"/>
              </a:rPr>
              <a:t>/min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altLang="cs-CZ" sz="2000" dirty="0">
                <a:solidFill>
                  <a:srgbClr val="000000"/>
                </a:solidFill>
                <a:latin typeface="L Futura CE Light" charset="-18"/>
                <a:ea typeface="Geneva" charset="-128"/>
                <a:cs typeface="Times New Roman" panose="02020603050405020304" pitchFamily="18" charset="0"/>
              </a:rPr>
              <a:t>Požadovaná řídící frekvence pro elektromotor pohonu kola při max. výkonu cca 80 až 120 Hz</a:t>
            </a:r>
            <a:endParaRPr lang="cs-CZ" altLang="cs-CZ" sz="2000" dirty="0">
              <a:solidFill>
                <a:srgbClr val="000000"/>
              </a:solidFill>
              <a:latin typeface="L Futura CE Light" charset="-18"/>
              <a:ea typeface="Geneva" charset="-128"/>
            </a:endParaRPr>
          </a:p>
          <a:p>
            <a:pPr marL="1050925" lvl="2" indent="-6350"/>
            <a:endParaRPr lang="cs-CZ" altLang="cs-CZ" sz="1600" dirty="0">
              <a:solidFill>
                <a:srgbClr val="000000"/>
              </a:solidFill>
              <a:latin typeface="L Futura CE Light" charset="-18"/>
              <a:ea typeface="Geneva" charset="-128"/>
            </a:endParaRPr>
          </a:p>
        </p:txBody>
      </p:sp>
      <p:sp useBgFill="1">
        <p:nvSpPr>
          <p:cNvPr id="13316" name="TextovéPole 15">
            <a:extLst>
              <a:ext uri="{FF2B5EF4-FFF2-40B4-BE49-F238E27FC236}">
                <a16:creationId xmlns:a16="http://schemas.microsoft.com/office/drawing/2014/main" id="{02108C05-3137-4C59-A602-A08A288D2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1832" y="6229351"/>
            <a:ext cx="5089525" cy="369888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9pPr>
          </a:lstStyle>
          <a:p>
            <a:r>
              <a:rPr lang="cs-CZ" altLang="cs-CZ" dirty="0"/>
              <a:t>Závislost efektivity přenosu na otáčkách rotoru (kola)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3">
            <a:extLst>
              <a:ext uri="{FF2B5EF4-FFF2-40B4-BE49-F238E27FC236}">
                <a16:creationId xmlns:a16="http://schemas.microsoft.com/office/drawing/2014/main" id="{66EE1D01-5ADD-4B43-926D-A5E35DED7E4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824038" y="672488"/>
            <a:ext cx="8851900" cy="904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r>
              <a:rPr lang="cs-CZ" altLang="cs-CZ" dirty="0">
                <a:latin typeface="Futura CEZ OT Medium" pitchFamily="50" charset="-18"/>
                <a:ea typeface="Geneva" charset="-128"/>
              </a:rPr>
              <a:t>Rotační regenerační výměník</a:t>
            </a:r>
            <a:br>
              <a:rPr lang="cs-CZ" altLang="cs-CZ" dirty="0">
                <a:latin typeface="Futura CEZ OT Medium" pitchFamily="50" charset="-18"/>
                <a:ea typeface="Geneva" charset="-128"/>
              </a:rPr>
            </a:br>
            <a:r>
              <a:rPr lang="cs-CZ" altLang="cs-CZ" dirty="0">
                <a:latin typeface="Futura CEZ OT Medium" pitchFamily="50" charset="-18"/>
                <a:ea typeface="Geneva" charset="-128"/>
              </a:rPr>
              <a:t>Sestava s ventilátory – možnosti umístění ventilátorů</a:t>
            </a:r>
          </a:p>
        </p:txBody>
      </p:sp>
      <p:pic>
        <p:nvPicPr>
          <p:cNvPr id="15363" name="Zástupný symbol obrázku 13">
            <a:extLst>
              <a:ext uri="{FF2B5EF4-FFF2-40B4-BE49-F238E27FC236}">
                <a16:creationId xmlns:a16="http://schemas.microsoft.com/office/drawing/2014/main" id="{E9569989-D603-4AC5-AFC3-8583B372BA53}"/>
              </a:ext>
            </a:extLst>
          </p:cNvPr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296" y="1577363"/>
            <a:ext cx="9370318" cy="528063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2">
            <a:extLst>
              <a:ext uri="{FF2B5EF4-FFF2-40B4-BE49-F238E27FC236}">
                <a16:creationId xmlns:a16="http://schemas.microsoft.com/office/drawing/2014/main" id="{F4315C68-C231-4438-97F8-533655EE9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8389" y="1"/>
            <a:ext cx="8558910" cy="67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rgbClr val="E75112"/>
                </a:solidFill>
                <a:latin typeface="Futura CEZ OT Medium"/>
                <a:ea typeface="+mj-ea"/>
                <a:cs typeface="Futura CEZ OT Medium"/>
              </a:defRPr>
            </a:lvl1pPr>
          </a:lstStyle>
          <a:p>
            <a:pPr algn="ctr"/>
            <a:r>
              <a:rPr lang="cs-CZ" altLang="cs-CZ" sz="3600">
                <a:solidFill>
                  <a:schemeClr val="accent6"/>
                </a:solidFill>
                <a:latin typeface="Futura CEZ OT Medium" pitchFamily="50" charset="-18"/>
                <a:ea typeface="Geneva" charset="-128"/>
              </a:rPr>
              <a:t>Zpětné získávání tepla</a:t>
            </a:r>
            <a:endParaRPr lang="cs-CZ" altLang="cs-CZ" sz="3600" dirty="0">
              <a:solidFill>
                <a:schemeClr val="accent6"/>
              </a:solidFill>
              <a:latin typeface="Futura CEZ OT Medium" pitchFamily="50" charset="-18"/>
              <a:ea typeface="Geneva" charset="-128"/>
            </a:endParaRPr>
          </a:p>
        </p:txBody>
      </p:sp>
      <p:sp>
        <p:nvSpPr>
          <p:cNvPr id="9" name="Pravá jednoduchá závorka 8">
            <a:extLst>
              <a:ext uri="{FF2B5EF4-FFF2-40B4-BE49-F238E27FC236}">
                <a16:creationId xmlns:a16="http://schemas.microsoft.com/office/drawing/2014/main" id="{2389A401-3A29-4CE0-A634-9A371AC55576}"/>
              </a:ext>
            </a:extLst>
          </p:cNvPr>
          <p:cNvSpPr/>
          <p:nvPr/>
        </p:nvSpPr>
        <p:spPr>
          <a:xfrm>
            <a:off x="3145874" y="2499920"/>
            <a:ext cx="75501" cy="176168"/>
          </a:xfrm>
          <a:prstGeom prst="righ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E5FE9C4E-5CB7-4665-82A9-A71020028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0904" y="4826990"/>
            <a:ext cx="91448" cy="20728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15EB582-9ADF-4766-BE7B-70BB4EDE8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6465" y="4826990"/>
            <a:ext cx="91448" cy="207282"/>
          </a:xfrm>
          <a:prstGeom prst="rect">
            <a:avLst/>
          </a:prstGeom>
        </p:spPr>
      </p:pic>
      <p:sp>
        <p:nvSpPr>
          <p:cNvPr id="13" name="Ovál 12">
            <a:extLst>
              <a:ext uri="{FF2B5EF4-FFF2-40B4-BE49-F238E27FC236}">
                <a16:creationId xmlns:a16="http://schemas.microsoft.com/office/drawing/2014/main" id="{9B61C410-F652-4AF8-94D6-5FCBAA34AA63}"/>
              </a:ext>
            </a:extLst>
          </p:cNvPr>
          <p:cNvSpPr/>
          <p:nvPr/>
        </p:nvSpPr>
        <p:spPr>
          <a:xfrm>
            <a:off x="7667539" y="2407640"/>
            <a:ext cx="360726" cy="3775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3">
            <a:extLst>
              <a:ext uri="{FF2B5EF4-FFF2-40B4-BE49-F238E27FC236}">
                <a16:creationId xmlns:a16="http://schemas.microsoft.com/office/drawing/2014/main" id="{66EE1D01-5ADD-4B43-926D-A5E35DED7E4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288853" y="977317"/>
            <a:ext cx="8851900" cy="4026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cs-CZ" altLang="cs-CZ" dirty="0">
                <a:latin typeface="Futura CEZ OT Medium" pitchFamily="50" charset="-18"/>
                <a:ea typeface="Geneva" charset="-128"/>
              </a:rPr>
              <a:t>Rotační regenerační výměník s:</a:t>
            </a:r>
          </a:p>
        </p:txBody>
      </p:sp>
      <p:sp>
        <p:nvSpPr>
          <p:cNvPr id="4" name="Nadpis 2">
            <a:extLst>
              <a:ext uri="{FF2B5EF4-FFF2-40B4-BE49-F238E27FC236}">
                <a16:creationId xmlns:a16="http://schemas.microsoft.com/office/drawing/2014/main" id="{F4315C68-C231-4438-97F8-533655EE9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8389" y="1"/>
            <a:ext cx="8558910" cy="67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rgbClr val="E75112"/>
                </a:solidFill>
                <a:latin typeface="Futura CEZ OT Medium"/>
                <a:ea typeface="+mj-ea"/>
                <a:cs typeface="Futura CEZ OT Medium"/>
              </a:defRPr>
            </a:lvl1pPr>
          </a:lstStyle>
          <a:p>
            <a:pPr algn="ctr"/>
            <a:r>
              <a:rPr lang="cs-CZ" altLang="cs-CZ" sz="3600">
                <a:solidFill>
                  <a:schemeClr val="accent6"/>
                </a:solidFill>
                <a:latin typeface="Futura CEZ OT Medium" pitchFamily="50" charset="-18"/>
                <a:ea typeface="Geneva" charset="-128"/>
              </a:rPr>
              <a:t>Zpětné získávání tepla</a:t>
            </a:r>
            <a:endParaRPr lang="cs-CZ" altLang="cs-CZ" sz="3600" dirty="0">
              <a:solidFill>
                <a:schemeClr val="accent6"/>
              </a:solidFill>
              <a:latin typeface="Futura CEZ OT Medium" pitchFamily="50" charset="-18"/>
              <a:ea typeface="Geneva" charset="-128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CFC70388-B85E-4782-A41F-BEDD968DE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01" y="1798857"/>
            <a:ext cx="5554011" cy="343587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A4EAAD57-81B0-4B4D-8716-EA0467990E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321" y="2231472"/>
            <a:ext cx="6615013" cy="2907909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B86652B-221A-4565-B3FA-490D8AD358B0}"/>
              </a:ext>
            </a:extLst>
          </p:cNvPr>
          <p:cNvSpPr txBox="1"/>
          <p:nvPr/>
        </p:nvSpPr>
        <p:spPr>
          <a:xfrm>
            <a:off x="151002" y="5519955"/>
            <a:ext cx="5478510" cy="377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Přívod pouze čerstvý vzduch, minimální efektivita RRV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526B4A0-9861-40EF-A6D4-DA227AD2BC13}"/>
              </a:ext>
            </a:extLst>
          </p:cNvPr>
          <p:cNvSpPr txBox="1"/>
          <p:nvPr/>
        </p:nvSpPr>
        <p:spPr>
          <a:xfrm>
            <a:off x="6040073" y="5519955"/>
            <a:ext cx="6151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Maximální efektivita RRV, dochází vždy k částečnému směšování</a:t>
            </a:r>
          </a:p>
        </p:txBody>
      </p:sp>
      <p:sp>
        <p:nvSpPr>
          <p:cNvPr id="5" name="Pravá jednoduchá závorka 4">
            <a:extLst>
              <a:ext uri="{FF2B5EF4-FFF2-40B4-BE49-F238E27FC236}">
                <a16:creationId xmlns:a16="http://schemas.microsoft.com/office/drawing/2014/main" id="{15BCE935-A262-4908-9B8D-D5BACB39D4BB}"/>
              </a:ext>
            </a:extLst>
          </p:cNvPr>
          <p:cNvSpPr/>
          <p:nvPr/>
        </p:nvSpPr>
        <p:spPr>
          <a:xfrm>
            <a:off x="4823671" y="3196206"/>
            <a:ext cx="578840" cy="1367405"/>
          </a:xfrm>
          <a:prstGeom prst="rightBracke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DAC66249-E194-41A8-83D6-2E07F59E1A6A}"/>
              </a:ext>
            </a:extLst>
          </p:cNvPr>
          <p:cNvSpPr/>
          <p:nvPr/>
        </p:nvSpPr>
        <p:spPr>
          <a:xfrm>
            <a:off x="9412448" y="3246540"/>
            <a:ext cx="1283515" cy="113461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91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Zástupný symbol obrázku 10">
            <a:extLst>
              <a:ext uri="{FF2B5EF4-FFF2-40B4-BE49-F238E27FC236}">
                <a16:creationId xmlns:a16="http://schemas.microsoft.com/office/drawing/2014/main" id="{2E97D048-05CF-46A5-8750-991C51359623}"/>
              </a:ext>
            </a:extLst>
          </p:cNvPr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" r="195"/>
          <a:stretch>
            <a:fillRect/>
          </a:stretch>
        </p:blipFill>
        <p:spPr bwMode="auto">
          <a:xfrm>
            <a:off x="2231136" y="870374"/>
            <a:ext cx="7307145" cy="591738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Nadpis 3">
            <a:extLst>
              <a:ext uri="{FF2B5EF4-FFF2-40B4-BE49-F238E27FC236}">
                <a16:creationId xmlns:a16="http://schemas.microsoft.com/office/drawing/2014/main" id="{FF419624-46D1-4E9C-A7EE-22C746CC02A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84559" y="469902"/>
            <a:ext cx="11794920" cy="4696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r>
              <a:rPr lang="cs-CZ" altLang="cs-CZ" dirty="0">
                <a:latin typeface="Futura CEZ OT Medium" pitchFamily="50" charset="-18"/>
                <a:ea typeface="Geneva" charset="-128"/>
              </a:rPr>
              <a:t>Rotační regenerační výměník – netěsnosti kola</a:t>
            </a:r>
          </a:p>
        </p:txBody>
      </p:sp>
      <p:sp>
        <p:nvSpPr>
          <p:cNvPr id="14340" name="TextovéPole 11">
            <a:extLst>
              <a:ext uri="{FF2B5EF4-FFF2-40B4-BE49-F238E27FC236}">
                <a16:creationId xmlns:a16="http://schemas.microsoft.com/office/drawing/2014/main" id="{2B2C6B0C-A9AC-41A0-9A9E-4CDDC016E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1894" y="3060700"/>
            <a:ext cx="4425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9pPr>
          </a:lstStyle>
          <a:p>
            <a:r>
              <a:rPr lang="cs-CZ" altLang="cs-CZ" dirty="0"/>
              <a:t>Příklad netěsností kola:</a:t>
            </a:r>
          </a:p>
        </p:txBody>
      </p:sp>
      <p:sp>
        <p:nvSpPr>
          <p:cNvPr id="5" name="Nadpis 2">
            <a:extLst>
              <a:ext uri="{FF2B5EF4-FFF2-40B4-BE49-F238E27FC236}">
                <a16:creationId xmlns:a16="http://schemas.microsoft.com/office/drawing/2014/main" id="{0E256E49-B4D8-406A-BACB-D827BCF56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8389" y="2"/>
            <a:ext cx="8558910" cy="57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rgbClr val="E75112"/>
                </a:solidFill>
                <a:latin typeface="Futura CEZ OT Medium"/>
                <a:ea typeface="+mj-ea"/>
                <a:cs typeface="Futura CEZ OT Medium"/>
              </a:defRPr>
            </a:lvl1pPr>
          </a:lstStyle>
          <a:p>
            <a:pPr algn="ctr"/>
            <a:r>
              <a:rPr lang="cs-CZ" altLang="cs-CZ" sz="3600">
                <a:solidFill>
                  <a:schemeClr val="accent6"/>
                </a:solidFill>
                <a:latin typeface="Futura CEZ OT Medium" pitchFamily="50" charset="-18"/>
                <a:ea typeface="Geneva" charset="-128"/>
              </a:rPr>
              <a:t>Zpětné získávání tepla</a:t>
            </a:r>
            <a:endParaRPr lang="cs-CZ" altLang="cs-CZ" sz="3600" dirty="0">
              <a:solidFill>
                <a:schemeClr val="accent6"/>
              </a:solidFill>
              <a:latin typeface="Futura CEZ OT Medium" pitchFamily="50" charset="-18"/>
              <a:ea typeface="Geneva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64B8D951-8FC5-4256-8597-91E64DB8767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407208" y="771787"/>
            <a:ext cx="9120973" cy="52837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r>
              <a:rPr lang="cs-CZ" altLang="cs-CZ" dirty="0">
                <a:latin typeface="Futura CEZ OT Medium" pitchFamily="50" charset="-18"/>
                <a:ea typeface="Geneva" charset="-128"/>
              </a:rPr>
              <a:t>Rotační regenerační výměník - Čistění komůrek kola</a:t>
            </a:r>
          </a:p>
        </p:txBody>
      </p:sp>
      <p:pic>
        <p:nvPicPr>
          <p:cNvPr id="16387" name="Obrázek 5">
            <a:extLst>
              <a:ext uri="{FF2B5EF4-FFF2-40B4-BE49-F238E27FC236}">
                <a16:creationId xmlns:a16="http://schemas.microsoft.com/office/drawing/2014/main" id="{E7B01FBB-6BE1-46B2-AA30-0D956FAF6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87" y="1725612"/>
            <a:ext cx="11180011" cy="4708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2">
            <a:extLst>
              <a:ext uri="{FF2B5EF4-FFF2-40B4-BE49-F238E27FC236}">
                <a16:creationId xmlns:a16="http://schemas.microsoft.com/office/drawing/2014/main" id="{8A67B209-3730-4ECC-A65E-7854C5356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8389" y="1"/>
            <a:ext cx="8558910" cy="67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rgbClr val="E75112"/>
                </a:solidFill>
                <a:latin typeface="Futura CEZ OT Medium"/>
                <a:ea typeface="+mj-ea"/>
                <a:cs typeface="Futura CEZ OT Medium"/>
              </a:defRPr>
            </a:lvl1pPr>
          </a:lstStyle>
          <a:p>
            <a:pPr algn="ctr"/>
            <a:r>
              <a:rPr lang="cs-CZ" altLang="cs-CZ" sz="3600">
                <a:solidFill>
                  <a:schemeClr val="accent6"/>
                </a:solidFill>
                <a:latin typeface="Futura CEZ OT Medium" pitchFamily="50" charset="-18"/>
                <a:ea typeface="Geneva" charset="-128"/>
              </a:rPr>
              <a:t>Zpětné získávání tepla</a:t>
            </a:r>
            <a:endParaRPr lang="cs-CZ" altLang="cs-CZ" sz="3600" dirty="0">
              <a:solidFill>
                <a:schemeClr val="accent6"/>
              </a:solidFill>
              <a:latin typeface="Futura CEZ OT Medium" pitchFamily="50" charset="-18"/>
              <a:ea typeface="Geneva" charset="-128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BF9CEE1A-E38F-45D0-B742-9C603120ADF4}"/>
              </a:ext>
            </a:extLst>
          </p:cNvPr>
          <p:cNvSpPr txBox="1"/>
          <p:nvPr/>
        </p:nvSpPr>
        <p:spPr>
          <a:xfrm>
            <a:off x="5450759" y="6488667"/>
            <a:ext cx="1306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800" dirty="0">
                <a:solidFill>
                  <a:schemeClr val="tx1"/>
                </a:solidFill>
              </a:rPr>
              <a:t>Klingenburg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64B8D951-8FC5-4256-8597-91E64DB8767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407208" y="771787"/>
            <a:ext cx="9120973" cy="52837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r>
              <a:rPr lang="cs-CZ" altLang="cs-CZ" dirty="0">
                <a:latin typeface="Futura CEZ OT Medium" pitchFamily="50" charset="-18"/>
                <a:ea typeface="Geneva" charset="-128"/>
              </a:rPr>
              <a:t>Rotační regenerační výměník - Čistění komůrek kola</a:t>
            </a:r>
          </a:p>
        </p:txBody>
      </p:sp>
      <p:pic>
        <p:nvPicPr>
          <p:cNvPr id="16387" name="Obrázek 5">
            <a:extLst>
              <a:ext uri="{FF2B5EF4-FFF2-40B4-BE49-F238E27FC236}">
                <a16:creationId xmlns:a16="http://schemas.microsoft.com/office/drawing/2014/main" id="{E7B01FBB-6BE1-46B2-AA30-0D956FAF6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409856"/>
            <a:ext cx="12247521" cy="4912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2">
            <a:extLst>
              <a:ext uri="{FF2B5EF4-FFF2-40B4-BE49-F238E27FC236}">
                <a16:creationId xmlns:a16="http://schemas.microsoft.com/office/drawing/2014/main" id="{8A67B209-3730-4ECC-A65E-7854C5356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8389" y="1"/>
            <a:ext cx="8558910" cy="67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rgbClr val="E75112"/>
                </a:solidFill>
                <a:latin typeface="Futura CEZ OT Medium"/>
                <a:ea typeface="+mj-ea"/>
                <a:cs typeface="Futura CEZ OT Medium"/>
              </a:defRPr>
            </a:lvl1pPr>
          </a:lstStyle>
          <a:p>
            <a:pPr algn="ctr"/>
            <a:r>
              <a:rPr lang="cs-CZ" altLang="cs-CZ" sz="3600">
                <a:solidFill>
                  <a:schemeClr val="accent6"/>
                </a:solidFill>
                <a:latin typeface="Futura CEZ OT Medium" pitchFamily="50" charset="-18"/>
                <a:ea typeface="Geneva" charset="-128"/>
              </a:rPr>
              <a:t>Zpětné získávání tepla</a:t>
            </a:r>
            <a:endParaRPr lang="cs-CZ" altLang="cs-CZ" sz="3600" dirty="0">
              <a:solidFill>
                <a:schemeClr val="accent6"/>
              </a:solidFill>
              <a:latin typeface="Futura CEZ OT Medium" pitchFamily="50" charset="-18"/>
              <a:ea typeface="Geneva" charset="-128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BF9CEE1A-E38F-45D0-B742-9C603120ADF4}"/>
              </a:ext>
            </a:extLst>
          </p:cNvPr>
          <p:cNvSpPr txBox="1"/>
          <p:nvPr/>
        </p:nvSpPr>
        <p:spPr>
          <a:xfrm>
            <a:off x="5450759" y="6488667"/>
            <a:ext cx="649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800" dirty="0">
                <a:solidFill>
                  <a:schemeClr val="tx1"/>
                </a:solidFill>
              </a:rPr>
              <a:t>Kastt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9068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64B8D951-8FC5-4256-8597-91E64DB8767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338616" y="589072"/>
            <a:ext cx="9120973" cy="52837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r>
              <a:rPr lang="cs-CZ" altLang="cs-CZ" dirty="0">
                <a:latin typeface="Futura CEZ OT Medium" pitchFamily="50" charset="-18"/>
                <a:ea typeface="Geneva" charset="-128"/>
              </a:rPr>
              <a:t>Rotační regenerační výměník - Čistění komůrek kola</a:t>
            </a:r>
          </a:p>
        </p:txBody>
      </p:sp>
      <p:pic>
        <p:nvPicPr>
          <p:cNvPr id="16387" name="Obrázek 5">
            <a:extLst>
              <a:ext uri="{FF2B5EF4-FFF2-40B4-BE49-F238E27FC236}">
                <a16:creationId xmlns:a16="http://schemas.microsoft.com/office/drawing/2014/main" id="{E7B01FBB-6BE1-46B2-AA30-0D956FAF6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8630" y="1117450"/>
            <a:ext cx="10854041" cy="5747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2">
            <a:extLst>
              <a:ext uri="{FF2B5EF4-FFF2-40B4-BE49-F238E27FC236}">
                <a16:creationId xmlns:a16="http://schemas.microsoft.com/office/drawing/2014/main" id="{8A67B209-3730-4ECC-A65E-7854C5356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8389" y="1"/>
            <a:ext cx="8558910" cy="67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rgbClr val="E75112"/>
                </a:solidFill>
                <a:latin typeface="Futura CEZ OT Medium"/>
                <a:ea typeface="+mj-ea"/>
                <a:cs typeface="Futura CEZ OT Medium"/>
              </a:defRPr>
            </a:lvl1pPr>
          </a:lstStyle>
          <a:p>
            <a:pPr algn="ctr"/>
            <a:r>
              <a:rPr lang="cs-CZ" altLang="cs-CZ" sz="3600">
                <a:solidFill>
                  <a:schemeClr val="accent6"/>
                </a:solidFill>
                <a:latin typeface="Futura CEZ OT Medium" pitchFamily="50" charset="-18"/>
                <a:ea typeface="Geneva" charset="-128"/>
              </a:rPr>
              <a:t>Zpětné získávání tepla</a:t>
            </a:r>
            <a:endParaRPr lang="cs-CZ" altLang="cs-CZ" sz="3600" dirty="0">
              <a:solidFill>
                <a:schemeClr val="accent6"/>
              </a:solidFill>
              <a:latin typeface="Futura CEZ OT Medium" pitchFamily="50" charset="-18"/>
              <a:ea typeface="Geneva" charset="-128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BF9CEE1A-E38F-45D0-B742-9C603120ADF4}"/>
              </a:ext>
            </a:extLst>
          </p:cNvPr>
          <p:cNvSpPr txBox="1"/>
          <p:nvPr/>
        </p:nvSpPr>
        <p:spPr>
          <a:xfrm>
            <a:off x="5450759" y="6488667"/>
            <a:ext cx="649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800" dirty="0">
                <a:solidFill>
                  <a:schemeClr val="tx1"/>
                </a:solidFill>
              </a:rPr>
              <a:t>Kastt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419700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1260</TotalTime>
  <Words>423</Words>
  <Application>Microsoft Office PowerPoint</Application>
  <PresentationFormat>Širokoúhlá obrazovka</PresentationFormat>
  <Paragraphs>57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23" baseType="lpstr">
      <vt:lpstr>Arial Unicode MS</vt:lpstr>
      <vt:lpstr>Arial</vt:lpstr>
      <vt:lpstr>Calibri</vt:lpstr>
      <vt:lpstr>Calibri Light</vt:lpstr>
      <vt:lpstr>Courier New</vt:lpstr>
      <vt:lpstr>Futura CEZ OT Medium</vt:lpstr>
      <vt:lpstr>L Futura CE Light</vt:lpstr>
      <vt:lpstr>Times New Roman</vt:lpstr>
      <vt:lpstr>Wingdings</vt:lpstr>
      <vt:lpstr>Motiv Office</vt:lpstr>
      <vt:lpstr>Prezentace aplikace PowerPoint</vt:lpstr>
      <vt:lpstr>Prezentace aplikace PowerPoint</vt:lpstr>
      <vt:lpstr>Rotační regenerační výměník</vt:lpstr>
      <vt:lpstr>Rotační regenerační výměník Sestava s ventilátory – možnosti umístění ventilátorů</vt:lpstr>
      <vt:lpstr>Rotační regenerační výměník s:</vt:lpstr>
      <vt:lpstr>Rotační regenerační výměník – netěsnosti kola</vt:lpstr>
      <vt:lpstr>Rotační regenerační výměník - Čistění komůrek kola</vt:lpstr>
      <vt:lpstr>Rotační regenerační výměník - Čistění komůrek kola</vt:lpstr>
      <vt:lpstr>Rotační regenerační výměník - Čistění komůrek kola</vt:lpstr>
      <vt:lpstr>Prezentace aplikace PowerPoint</vt:lpstr>
      <vt:lpstr>Zpětné získávání tepla</vt:lpstr>
      <vt:lpstr> Příklad použití rotačního regeneračního výměníku – centrální úprava vzduchu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AS</dc:creator>
  <cp:lastModifiedBy>KM</cp:lastModifiedBy>
  <cp:revision>40</cp:revision>
  <dcterms:created xsi:type="dcterms:W3CDTF">2020-10-30T07:46:43Z</dcterms:created>
  <dcterms:modified xsi:type="dcterms:W3CDTF">2021-10-20T08:41:40Z</dcterms:modified>
</cp:coreProperties>
</file>