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57" r:id="rId3"/>
    <p:sldId id="341" r:id="rId4"/>
    <p:sldId id="349" r:id="rId5"/>
    <p:sldId id="358" r:id="rId6"/>
    <p:sldId id="359" r:id="rId7"/>
    <p:sldId id="350" r:id="rId8"/>
    <p:sldId id="351" r:id="rId9"/>
    <p:sldId id="360" r:id="rId10"/>
    <p:sldId id="27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4C1B1-1156-41BF-B4D9-AF326201D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831F0F-EF04-462B-AE68-2FCE8E43E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42B31A-B93D-49A8-B5C7-67840E64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93A01-1F9F-434B-BDAE-5D65B4B7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7259BD-C5DC-4AFE-A60F-590E4AE6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B8ED3-463C-46F4-A67A-003C00E9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882B6B-A4E4-4B6C-AD12-3D094787F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F5DE1-AC50-4B7E-9F23-B7A555D4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E78E4-5A15-4B41-A498-744D281E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2722F-E32C-4E6A-8A22-BF36D4D7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A1C404-3434-4F28-9184-FA86F998F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568D61-8B2B-44D2-ADDA-0B5FBF42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035C43-711D-4394-A9E9-EF75C10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807153-334F-4921-B8DD-1E9E1B71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6A49D-A9B8-4DC3-BF06-DB42E2C9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99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74234" y="2907155"/>
            <a:ext cx="9563100" cy="82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74234" y="3863073"/>
            <a:ext cx="9563100" cy="1098096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2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- EDITACE MUST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61" y="469901"/>
            <a:ext cx="7493372" cy="8302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0" i="0">
                <a:solidFill>
                  <a:srgbClr val="E75112"/>
                </a:solidFill>
                <a:latin typeface="Futura CEZ OT Medium"/>
                <a:cs typeface="Futura CEZ OT Medium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085852" y="1736726"/>
            <a:ext cx="9376833" cy="4028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latin typeface="L Futura CE Light"/>
                <a:cs typeface="L Futura CE Light"/>
              </a:defRPr>
            </a:lvl1pPr>
            <a:lvl2pPr marL="457200" indent="0">
              <a:buFontTx/>
              <a:buNone/>
              <a:defRPr sz="1800">
                <a:latin typeface="L Futura CE Light"/>
                <a:cs typeface="L Futura CE Light"/>
              </a:defRPr>
            </a:lvl2pPr>
            <a:lvl3pPr marL="914400" indent="0">
              <a:buFontTx/>
              <a:buNone/>
              <a:defRPr sz="1800">
                <a:latin typeface="L Futura CE Light"/>
                <a:cs typeface="L Futura CE Light"/>
              </a:defRPr>
            </a:lvl3pPr>
            <a:lvl4pPr marL="1371600" indent="0">
              <a:buFontTx/>
              <a:buNone/>
              <a:defRPr sz="1800">
                <a:latin typeface="L Futura CE Light"/>
                <a:cs typeface="L Futura CE Light"/>
              </a:defRPr>
            </a:lvl4pPr>
            <a:lvl5pPr marL="1828800" indent="0">
              <a:buFontTx/>
              <a:buNone/>
              <a:defRPr sz="1800">
                <a:latin typeface="L Futura CE Light"/>
                <a:cs typeface="L Futura CE Light"/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5520-4441-4A00-AE36-461D3C8C0E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712451" y="792164"/>
            <a:ext cx="1047749" cy="12382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Futura CEZ OT Medium"/>
                <a:ea typeface="+mn-ea"/>
                <a:cs typeface="Futura CEZ OT Medium"/>
              </a:defRPr>
            </a:lvl1pPr>
          </a:lstStyle>
          <a:p>
            <a:pPr>
              <a:defRPr/>
            </a:pPr>
            <a:r>
              <a:rPr lang="en-US"/>
              <a:t>3-SEP-18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3DFF57-6184-4C6B-846E-4E5CA42B32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2451" y="1017589"/>
            <a:ext cx="11938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Futura CEZ OT Medium" panose="02000000000000000000" pitchFamily="50" charset="-18"/>
              </a:defRPr>
            </a:lvl1pPr>
          </a:lstStyle>
          <a:p>
            <a:pPr>
              <a:defRPr/>
            </a:pPr>
            <a:r>
              <a:rPr lang="en-US" altLang="cs-CZ"/>
              <a:t>SLIDE </a:t>
            </a:r>
            <a:fld id="{35E10746-9FBF-48EB-9C63-9AF70A7309C7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487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OBRAZKY POPISKA V BOXU - EDITACE MUST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043518" y="1790701"/>
            <a:ext cx="4076700" cy="3806825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6385985" y="1791095"/>
            <a:ext cx="4076700" cy="3806825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4961" y="469901"/>
            <a:ext cx="7493372" cy="8302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0" i="0">
                <a:solidFill>
                  <a:srgbClr val="E75112"/>
                </a:solidFill>
                <a:latin typeface="Futura CEZ OT Medium"/>
                <a:cs typeface="Futura CEZ OT Medium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43519" y="1790701"/>
            <a:ext cx="1729315" cy="1300556"/>
          </a:xfrm>
          <a:prstGeom prst="rect">
            <a:avLst/>
          </a:prstGeom>
          <a:solidFill>
            <a:srgbClr val="E75112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  <a:latin typeface="Futura CEZ OT Medium"/>
                <a:cs typeface="Futura CEZ OT Medium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85984" y="1791094"/>
            <a:ext cx="1729315" cy="1300556"/>
          </a:xfrm>
          <a:prstGeom prst="rect">
            <a:avLst/>
          </a:prstGeom>
          <a:solidFill>
            <a:srgbClr val="E75112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  <a:latin typeface="Futura CEZ OT Medium"/>
                <a:cs typeface="Futura CEZ OT Medium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15F08B-133D-4E20-8D83-36734792E59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712451" y="792164"/>
            <a:ext cx="1047749" cy="12382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Futura CEZ OT Medium"/>
                <a:ea typeface="+mn-ea"/>
                <a:cs typeface="Futura CEZ OT Medium"/>
              </a:defRPr>
            </a:lvl1pPr>
          </a:lstStyle>
          <a:p>
            <a:pPr>
              <a:defRPr/>
            </a:pPr>
            <a:r>
              <a:rPr lang="en-US"/>
              <a:t>3-SEP-18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62F259-30BA-41C7-9CEF-712F364C1F4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712451" y="1017589"/>
            <a:ext cx="11938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Futura CEZ OT Medium" panose="02000000000000000000" pitchFamily="50" charset="-18"/>
              </a:defRPr>
            </a:lvl1pPr>
          </a:lstStyle>
          <a:p>
            <a:pPr>
              <a:defRPr/>
            </a:pPr>
            <a:r>
              <a:rPr lang="en-US" altLang="cs-CZ"/>
              <a:t>SLIDE </a:t>
            </a:r>
            <a:fld id="{58464839-A9E2-439A-B058-EEC228E42439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645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7477" y="5401737"/>
            <a:ext cx="4354961" cy="10980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1400" b="0" i="0" baseline="0">
                <a:solidFill>
                  <a:schemeClr val="bg1">
                    <a:lumMod val="50000"/>
                  </a:schemeClr>
                </a:solidFill>
                <a:latin typeface="Futura CEZ OT Medium"/>
                <a:cs typeface="Futura CEZ OT Medium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5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5FB6A-DFFD-4A42-AE5B-97EEBA26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07562-2F01-49CB-8370-638ADBC61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40351-1355-478E-BB05-CD048ADC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BD24E-C349-4846-973E-8A92A729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4B26F-7388-45CF-8629-F12CF979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1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74AC7-D713-496E-9D98-7B19FD41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922D31-D71A-460B-A44B-58EC46379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525BC4-E371-4FE0-A75A-EA18C34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D249A-70BB-4F4A-96A4-9B3F2D05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2A20D6-28C6-4F05-8AF1-89716C5A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5CE2-26C0-49BE-967D-8606DAB4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50B70-9EC3-4D33-AB8D-C06AB43E2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16E9E-CA51-4945-908A-9AB38C99F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EA2F12-2282-4CF2-A0BC-621ED685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FCCB18-21A2-428A-81BF-A62D966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9D7D70-4044-4634-AB67-EED7A4C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88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0B6F6-25D3-442A-8DF5-A044E666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3CF700-53DB-4629-8E54-753A31A8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08CD01-F244-49A2-A98C-833AF12C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A4C239-18F5-4E14-B578-8972E522D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BDF9E0-BCFF-4159-89B5-EBFCD92D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6E6EA8-B512-44B5-90BE-9F80AF7A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316C5-45A8-4909-85AA-6F4EE8EA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267A67-321B-47F1-830D-D576412E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44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12F82-7DB6-420E-88D9-A8F3AE82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C21949-A92C-473C-BC3B-9123F079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570514-798D-4A60-995B-27E3678C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26F58E-67B8-4311-8EB2-CFBE25C5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1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3F2F21-3623-4010-8FF4-9962DFA0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D9D2C1-2976-43B9-A5BD-A27AF6A7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01EF7-72E2-4220-AB02-2FDC6BEA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93A28-F879-4FCA-9753-8BB102C3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CC498-1254-4D43-BFEC-2D2B8923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E6D4DF-F3A8-4C64-AD20-A78BE45E2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00186-10D9-416F-951E-690C896D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4C55CC-D937-439F-99BA-3EDBFC58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586D94-DC93-43D9-9B91-0DA47BA9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5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795BA-C60A-4A58-A6DB-F676CC9E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706BE4-A102-47D1-8474-7F0112DEB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B8DD16-BEDD-4CF0-A9F6-519CD11A7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B51F84-F1F7-4732-A1E5-8985E8E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8A5BD6-F962-4AF9-A003-14ABB60C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2FA39-CA0B-4C9F-8A90-A20420FB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3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F6DB29-78D9-4599-B466-027FD896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0BE43F-9E6A-442A-B40D-F57C2758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1C440-7701-4496-B0A1-4C4B2A75C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3E79-65A4-4D84-9B6E-E342DFFF5BF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BAF87-1C16-4451-ABD8-5C08F2E6A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6763F6-EF84-4581-A89F-AA482E34F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0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5">
            <a:extLst>
              <a:ext uri="{FF2B5EF4-FFF2-40B4-BE49-F238E27FC236}">
                <a16:creationId xmlns:a16="http://schemas.microsoft.com/office/drawing/2014/main" id="{0EE17F18-185B-4147-BCB8-166021208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02055" y="974915"/>
            <a:ext cx="11518701" cy="2120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Futura CEZ OT Medium" pitchFamily="50" charset="-18"/>
                <a:ea typeface="Geneva" charset="-128"/>
              </a:rPr>
              <a:t>TEPELNÉ ČERPADLO V SYSTÉMU ZDROJŮ</a:t>
            </a:r>
          </a:p>
          <a:p>
            <a:pPr marL="0" indent="0" algn="ctr">
              <a:buNone/>
            </a:pPr>
            <a:r>
              <a:rPr lang="cs-CZ" altLang="cs-CZ" sz="4000" dirty="0">
                <a:latin typeface="Futura CEZ OT Medium" pitchFamily="50" charset="-18"/>
                <a:ea typeface="Geneva" charset="-128"/>
              </a:rPr>
              <a:t> </a:t>
            </a:r>
            <a:r>
              <a:rPr lang="cs-CZ" altLang="cs-CZ" sz="3000" dirty="0">
                <a:latin typeface="Futura CEZ OT Medium" pitchFamily="50" charset="-18"/>
                <a:ea typeface="Geneva" charset="-128"/>
              </a:rPr>
              <a:t>jako současný zdroj tepla i chladu </a:t>
            </a:r>
          </a:p>
          <a:p>
            <a:pPr marL="0" indent="0" algn="ctr">
              <a:buNone/>
            </a:pPr>
            <a:r>
              <a:rPr lang="cs-CZ" altLang="cs-CZ" sz="3000" dirty="0">
                <a:latin typeface="Futura CEZ OT Medium" pitchFamily="50" charset="-18"/>
                <a:ea typeface="Geneva" charset="-128"/>
              </a:rPr>
              <a:t> </a:t>
            </a:r>
            <a:r>
              <a:rPr lang="cs-CZ" altLang="cs-CZ" sz="4000" dirty="0">
                <a:latin typeface="Futura CEZ OT Medium" pitchFamily="50" charset="-18"/>
                <a:ea typeface="Geneva" charset="-128"/>
              </a:rPr>
              <a:t>Z HLEDISKA EFEKTIVITY PROVOZU</a:t>
            </a:r>
          </a:p>
          <a:p>
            <a:pPr marL="0" indent="0" algn="ctr">
              <a:buNone/>
            </a:pPr>
            <a:endParaRPr lang="cs-CZ" altLang="cs-CZ" sz="3000" dirty="0">
              <a:latin typeface="Futura CEZ OT Medium" pitchFamily="50" charset="-18"/>
              <a:ea typeface="Geneva" charset="-128"/>
              <a:cs typeface="Futura CEZ OT Medium" pitchFamily="50" charset="-18"/>
            </a:endParaRPr>
          </a:p>
          <a:p>
            <a:pPr marL="0" indent="0" algn="ctr">
              <a:buNone/>
            </a:pPr>
            <a:endParaRPr lang="cs-CZ" altLang="cs-CZ" sz="3000" i="1" dirty="0">
              <a:solidFill>
                <a:srgbClr val="000000"/>
              </a:solidFill>
              <a:latin typeface="Arial Unicode MS" panose="020B0604020202020204" pitchFamily="34" charset="-128"/>
              <a:ea typeface="Geneva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439B2F5-6F62-4487-81D6-3CEA6001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193" y="5965462"/>
            <a:ext cx="2897668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1800" b="1" dirty="0">
                <a:solidFill>
                  <a:srgbClr val="666666"/>
                </a:solidFill>
                <a:latin typeface="Futura CEZ OT Medium" panose="02000000000000000000" pitchFamily="50" charset="-18"/>
                <a:cs typeface="Times New Roman" panose="02020603050405020304" pitchFamily="18" charset="0"/>
              </a:rPr>
              <a:t>Ing. Karel Matějíček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srgbClr val="666666"/>
                </a:solidFill>
                <a:latin typeface="Futura CEZ OT Medium" panose="02000000000000000000" pitchFamily="50" charset="-18"/>
                <a:cs typeface="Times New Roman" panose="02020603050405020304" pitchFamily="18" charset="0"/>
              </a:rPr>
              <a:t>http://www.ingmatejicek.cz</a:t>
            </a:r>
            <a:endParaRPr lang="cs-CZ" altLang="cs-CZ" sz="1800" b="1" dirty="0">
              <a:solidFill>
                <a:srgbClr val="666666"/>
              </a:solidFill>
              <a:latin typeface="Futura CEZ OT Medium" panose="02000000000000000000" pitchFamily="50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7247DE-AE17-4A8B-ACF1-0CA6B6FB1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2451" y="5311588"/>
            <a:ext cx="4019549" cy="860612"/>
          </a:xfrm>
        </p:spPr>
        <p:txBody>
          <a:bodyPr/>
          <a:lstStyle/>
          <a:p>
            <a:pPr>
              <a:defRPr/>
            </a:pPr>
            <a:r>
              <a:rPr lang="pl-PL" sz="2000" dirty="0">
                <a:solidFill>
                  <a:schemeClr val="tx1"/>
                </a:solidFill>
                <a:ea typeface="+mn-ea"/>
              </a:rPr>
              <a:t>Autor: Ing. Karel Matějíček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  <a:ea typeface="+mn-ea"/>
              </a:rPr>
              <a:t>http://www.ingmatejicek.cz/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A576BB-C948-4B62-8050-D6E791199822}"/>
              </a:ext>
            </a:extLst>
          </p:cNvPr>
          <p:cNvSpPr txBox="1">
            <a:spLocks/>
          </p:cNvSpPr>
          <p:nvPr/>
        </p:nvSpPr>
        <p:spPr>
          <a:xfrm>
            <a:off x="4152902" y="3155669"/>
            <a:ext cx="4019549" cy="5466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1">
                    <a:lumMod val="50000"/>
                  </a:schemeClr>
                </a:solidFill>
                <a:latin typeface="Futura CEZ OT Medium"/>
                <a:ea typeface="+mn-ea"/>
                <a:cs typeface="Futura CEZ O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684" y="2064193"/>
            <a:ext cx="7833744" cy="408841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5188" y="1016194"/>
            <a:ext cx="3892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Chladící zařízení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7112" y="261091"/>
            <a:ext cx="11912367" cy="750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Kompresorové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9D9D6D-CF11-420E-9704-F85F24AD6D49}"/>
              </a:ext>
            </a:extLst>
          </p:cNvPr>
          <p:cNvSpPr txBox="1"/>
          <p:nvPr/>
        </p:nvSpPr>
        <p:spPr>
          <a:xfrm>
            <a:off x="2740446" y="6226511"/>
            <a:ext cx="697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ighlight>
                  <a:srgbClr val="FFFF00"/>
                </a:highlight>
              </a:rPr>
              <a:t>Cílem je co nejmenší tlaková diference: </a:t>
            </a:r>
          </a:p>
          <a:p>
            <a:pPr algn="ctr"/>
            <a:r>
              <a:rPr lang="cs-CZ" dirty="0">
                <a:highlight>
                  <a:srgbClr val="FFFF00"/>
                </a:highlight>
              </a:rPr>
              <a:t>Nižší tlak/teplota v kondenzátoru a vyšší tlak/teplota ve výparníku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790C070-1C2E-4DDE-8C90-853ABD1E6C1D}"/>
              </a:ext>
            </a:extLst>
          </p:cNvPr>
          <p:cNvSpPr txBox="1"/>
          <p:nvPr/>
        </p:nvSpPr>
        <p:spPr>
          <a:xfrm>
            <a:off x="7596535" y="1011427"/>
            <a:ext cx="3892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Tepelné čerpadlo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86B4FF-CF7C-48BE-986D-4AA93D915D82}"/>
              </a:ext>
            </a:extLst>
          </p:cNvPr>
          <p:cNvSpPr/>
          <p:nvPr/>
        </p:nvSpPr>
        <p:spPr>
          <a:xfrm>
            <a:off x="5113089" y="1526796"/>
            <a:ext cx="1951839" cy="46637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D0B415C-8FAF-4D74-AAE1-73A2808BC579}"/>
              </a:ext>
            </a:extLst>
          </p:cNvPr>
          <p:cNvSpPr/>
          <p:nvPr/>
        </p:nvSpPr>
        <p:spPr>
          <a:xfrm>
            <a:off x="883641" y="1432962"/>
            <a:ext cx="4177716" cy="1041454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eva 11">
            <a:extLst>
              <a:ext uri="{FF2B5EF4-FFF2-40B4-BE49-F238E27FC236}">
                <a16:creationId xmlns:a16="http://schemas.microsoft.com/office/drawing/2014/main" id="{81456ADC-B4C0-40FE-91FA-CD6F76CDE821}"/>
              </a:ext>
            </a:extLst>
          </p:cNvPr>
          <p:cNvSpPr/>
          <p:nvPr/>
        </p:nvSpPr>
        <p:spPr>
          <a:xfrm>
            <a:off x="7133438" y="1451837"/>
            <a:ext cx="4237837" cy="1049843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A1B19A8-560F-4007-8573-6B9F40F9CB8C}"/>
              </a:ext>
            </a:extLst>
          </p:cNvPr>
          <p:cNvSpPr txBox="1"/>
          <p:nvPr/>
        </p:nvSpPr>
        <p:spPr>
          <a:xfrm>
            <a:off x="943762" y="1769023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doni MT Black" panose="02070A03080606020203" pitchFamily="18" charset="0"/>
              </a:rPr>
              <a:t>Regulace výroby CHLADU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0D44F5-DE4E-42C8-AB9A-C1D9CC3625CD}"/>
              </a:ext>
            </a:extLst>
          </p:cNvPr>
          <p:cNvSpPr txBox="1"/>
          <p:nvPr/>
        </p:nvSpPr>
        <p:spPr>
          <a:xfrm>
            <a:off x="7714288" y="1785398"/>
            <a:ext cx="365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doni MT Black" panose="02070A03080606020203" pitchFamily="18" charset="0"/>
              </a:rPr>
              <a:t>Regulace výroby TEPLA</a:t>
            </a:r>
          </a:p>
        </p:txBody>
      </p:sp>
      <p:sp>
        <p:nvSpPr>
          <p:cNvPr id="16" name="Šipka: obousměrná vodorovná 15">
            <a:extLst>
              <a:ext uri="{FF2B5EF4-FFF2-40B4-BE49-F238E27FC236}">
                <a16:creationId xmlns:a16="http://schemas.microsoft.com/office/drawing/2014/main" id="{07914C8A-CB8C-47CA-8894-D4E9DF186135}"/>
              </a:ext>
            </a:extLst>
          </p:cNvPr>
          <p:cNvSpPr/>
          <p:nvPr/>
        </p:nvSpPr>
        <p:spPr>
          <a:xfrm>
            <a:off x="5121478" y="1607475"/>
            <a:ext cx="1951840" cy="707886"/>
          </a:xfrm>
          <a:prstGeom prst="leftRightArrow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601DC42-32FA-4BFC-A3F7-CC04908DF698}"/>
              </a:ext>
            </a:extLst>
          </p:cNvPr>
          <p:cNvSpPr txBox="1"/>
          <p:nvPr/>
        </p:nvSpPr>
        <p:spPr>
          <a:xfrm>
            <a:off x="5528345" y="1795244"/>
            <a:ext cx="119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REŽIM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A943F225-A7BC-4C8A-80F2-B08A3856F457}"/>
              </a:ext>
            </a:extLst>
          </p:cNvPr>
          <p:cNvSpPr/>
          <p:nvPr/>
        </p:nvSpPr>
        <p:spPr>
          <a:xfrm>
            <a:off x="4756558" y="4280482"/>
            <a:ext cx="2701255" cy="68062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5147502-B11F-4362-A501-EB9F3B602C35}"/>
              </a:ext>
            </a:extLst>
          </p:cNvPr>
          <p:cNvSpPr txBox="1"/>
          <p:nvPr/>
        </p:nvSpPr>
        <p:spPr>
          <a:xfrm>
            <a:off x="8160589" y="2220379"/>
            <a:ext cx="236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ighlight>
                  <a:srgbClr val="FFFF00"/>
                </a:highlight>
              </a:rPr>
              <a:t>Větší tlaková diference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A92D58D1-7CAE-4F84-B3BE-CAD7B2803AD2}"/>
              </a:ext>
            </a:extLst>
          </p:cNvPr>
          <p:cNvSpPr/>
          <p:nvPr/>
        </p:nvSpPr>
        <p:spPr>
          <a:xfrm>
            <a:off x="2000774" y="3617751"/>
            <a:ext cx="1543574" cy="132546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192587BC-3AA6-4AB6-860A-F309F7505D7F}"/>
              </a:ext>
            </a:extLst>
          </p:cNvPr>
          <p:cNvSpPr/>
          <p:nvPr/>
        </p:nvSpPr>
        <p:spPr>
          <a:xfrm>
            <a:off x="4720204" y="3363507"/>
            <a:ext cx="822123" cy="777577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ovná se 21">
            <a:extLst>
              <a:ext uri="{FF2B5EF4-FFF2-40B4-BE49-F238E27FC236}">
                <a16:creationId xmlns:a16="http://schemas.microsoft.com/office/drawing/2014/main" id="{9990B00F-05E4-4C61-99DB-E2E12C3B9DC5}"/>
              </a:ext>
            </a:extLst>
          </p:cNvPr>
          <p:cNvSpPr/>
          <p:nvPr/>
        </p:nvSpPr>
        <p:spPr>
          <a:xfrm>
            <a:off x="6679276" y="3413153"/>
            <a:ext cx="798658" cy="777577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086CC0E-A6F5-44BE-9131-C703DEA566A2}"/>
              </a:ext>
            </a:extLst>
          </p:cNvPr>
          <p:cNvSpPr/>
          <p:nvPr/>
        </p:nvSpPr>
        <p:spPr>
          <a:xfrm>
            <a:off x="8664429" y="3790248"/>
            <a:ext cx="1381999" cy="1073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E72EEB0-0133-4230-8E8F-2E9BF33486C2}"/>
              </a:ext>
            </a:extLst>
          </p:cNvPr>
          <p:cNvSpPr/>
          <p:nvPr/>
        </p:nvSpPr>
        <p:spPr>
          <a:xfrm>
            <a:off x="3087148" y="3206316"/>
            <a:ext cx="503840" cy="4937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B1591D5-89FD-4888-94D0-2F9D81D0B793}"/>
              </a:ext>
            </a:extLst>
          </p:cNvPr>
          <p:cNvCxnSpPr>
            <a:stCxn id="2" idx="4"/>
          </p:cNvCxnSpPr>
          <p:nvPr/>
        </p:nvCxnSpPr>
        <p:spPr>
          <a:xfrm>
            <a:off x="3339068" y="3700074"/>
            <a:ext cx="35491" cy="681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>
            <a:extLst>
              <a:ext uri="{FF2B5EF4-FFF2-40B4-BE49-F238E27FC236}">
                <a16:creationId xmlns:a16="http://schemas.microsoft.com/office/drawing/2014/main" id="{E451FE31-8C3C-4598-ACEA-68757D71F27B}"/>
              </a:ext>
            </a:extLst>
          </p:cNvPr>
          <p:cNvSpPr/>
          <p:nvPr/>
        </p:nvSpPr>
        <p:spPr>
          <a:xfrm>
            <a:off x="3314933" y="4261609"/>
            <a:ext cx="118962" cy="127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D67C3BF-F81E-4E71-8818-F1B43E607184}"/>
              </a:ext>
            </a:extLst>
          </p:cNvPr>
          <p:cNvSpPr txBox="1"/>
          <p:nvPr/>
        </p:nvSpPr>
        <p:spPr>
          <a:xfrm>
            <a:off x="3138880" y="3176250"/>
            <a:ext cx="45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lgerian" panose="04020705040A02060702" pitchFamily="82" charset="0"/>
              </a:rPr>
              <a:t>T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39FE08F-1E08-4F8D-B4EA-A87234AB04A1}"/>
              </a:ext>
            </a:extLst>
          </p:cNvPr>
          <p:cNvSpPr txBox="1"/>
          <p:nvPr/>
        </p:nvSpPr>
        <p:spPr>
          <a:xfrm>
            <a:off x="1656275" y="2432574"/>
            <a:ext cx="314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 regulována: </a:t>
            </a:r>
          </a:p>
          <a:p>
            <a:r>
              <a:rPr lang="cs-CZ" b="1" dirty="0"/>
              <a:t>Výstupní teplota chlazené vody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EDB6DA7F-A959-4B89-AAED-078C92C4E58C}"/>
              </a:ext>
            </a:extLst>
          </p:cNvPr>
          <p:cNvSpPr/>
          <p:nvPr/>
        </p:nvSpPr>
        <p:spPr>
          <a:xfrm>
            <a:off x="8491062" y="3182547"/>
            <a:ext cx="503840" cy="4937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661AD84-86FA-451E-8A7F-EDE34D6234A5}"/>
              </a:ext>
            </a:extLst>
          </p:cNvPr>
          <p:cNvCxnSpPr>
            <a:stCxn id="26" idx="4"/>
          </p:cNvCxnSpPr>
          <p:nvPr/>
        </p:nvCxnSpPr>
        <p:spPr>
          <a:xfrm>
            <a:off x="8742982" y="3676305"/>
            <a:ext cx="35491" cy="681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5C3EA8A9-C92C-4B87-93AD-8A25B7D9BDCB}"/>
              </a:ext>
            </a:extLst>
          </p:cNvPr>
          <p:cNvSpPr/>
          <p:nvPr/>
        </p:nvSpPr>
        <p:spPr>
          <a:xfrm>
            <a:off x="8718847" y="4237840"/>
            <a:ext cx="118962" cy="127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D5C8FDA-E3D2-45E6-9C45-62BB139444EA}"/>
              </a:ext>
            </a:extLst>
          </p:cNvPr>
          <p:cNvSpPr txBox="1"/>
          <p:nvPr/>
        </p:nvSpPr>
        <p:spPr>
          <a:xfrm>
            <a:off x="8542794" y="3152481"/>
            <a:ext cx="45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lgerian" panose="04020705040A02060702" pitchFamily="82" charset="0"/>
              </a:rPr>
              <a:t>T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9CBC3C8-8DB5-4521-9C24-F6C19C20FBFB}"/>
              </a:ext>
            </a:extLst>
          </p:cNvPr>
          <p:cNvSpPr txBox="1"/>
          <p:nvPr/>
        </p:nvSpPr>
        <p:spPr>
          <a:xfrm>
            <a:off x="7622252" y="2433972"/>
            <a:ext cx="40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 regulována: </a:t>
            </a:r>
          </a:p>
          <a:p>
            <a:r>
              <a:rPr lang="cs-CZ" b="1" dirty="0"/>
              <a:t>Výstupní teplota chladící / otopné vody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4D8F29F-17C1-4F28-91A0-FFCEA3E95A80}"/>
              </a:ext>
            </a:extLst>
          </p:cNvPr>
          <p:cNvSpPr/>
          <p:nvPr/>
        </p:nvSpPr>
        <p:spPr>
          <a:xfrm>
            <a:off x="5542328" y="2432574"/>
            <a:ext cx="1064860" cy="159414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  <p:bldP spid="12" grpId="0" animBg="1"/>
      <p:bldP spid="13" grpId="0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" grpId="0" animBg="1"/>
      <p:bldP spid="15" grpId="0" animBg="1"/>
      <p:bldP spid="24" grpId="0"/>
      <p:bldP spid="25" grpId="0"/>
      <p:bldP spid="26" grpId="0" animBg="1"/>
      <p:bldP spid="28" grpId="0" animBg="1"/>
      <p:bldP spid="29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>
            <a:extLst>
              <a:ext uri="{FF2B5EF4-FFF2-40B4-BE49-F238E27FC236}">
                <a16:creationId xmlns:a16="http://schemas.microsoft.com/office/drawing/2014/main" id="{243B82F9-BA94-45C0-83E9-ED9AA49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029" y="1395414"/>
            <a:ext cx="5203971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Výhody: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Vhodné i pro rekonstrukce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     - např. při výměně chladícího stroje</a:t>
            </a:r>
            <a:br>
              <a:rPr lang="cs-CZ" altLang="cs-CZ" sz="2400" dirty="0">
                <a:solidFill>
                  <a:srgbClr val="000000"/>
                </a:solidFill>
              </a:rPr>
            </a:br>
            <a:r>
              <a:rPr lang="cs-CZ" altLang="cs-CZ" sz="2400" dirty="0">
                <a:solidFill>
                  <a:srgbClr val="000000"/>
                </a:solidFill>
              </a:rPr>
              <a:t>       nainstalovat nově tepelné čerpadlo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Veškeré vyrobené teplo i chlad Tepelným čerpadlem se  spotřebovává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     - maximální možná efektivita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AFF607-5F47-4608-A75C-87109E7AF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" y="28008"/>
            <a:ext cx="5958114" cy="6858000"/>
          </a:xfrm>
          <a:prstGeom prst="rect">
            <a:avLst/>
          </a:prstGeom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11DFB80B-EDAE-46BD-BCE0-B0BC240DC92C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6734529" y="214281"/>
            <a:ext cx="5142450" cy="78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lvl="1" algn="ctr"/>
            <a:r>
              <a:rPr lang="cs-CZ" altLang="cs-CZ" sz="2800" dirty="0">
                <a:solidFill>
                  <a:srgbClr val="E75112"/>
                </a:solidFill>
                <a:latin typeface="Futura CEZ OT Medium" pitchFamily="50" charset="-18"/>
                <a:ea typeface="Geneva" charset="-128"/>
                <a:cs typeface="+mn-cs"/>
              </a:rPr>
              <a:t>Tepelné čerpadlo jako doplňkový zdroj tepla a chladu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842ED2-6A72-474D-A8D4-5BF78532C911}"/>
              </a:ext>
            </a:extLst>
          </p:cNvPr>
          <p:cNvSpPr/>
          <p:nvPr/>
        </p:nvSpPr>
        <p:spPr>
          <a:xfrm>
            <a:off x="776415" y="637563"/>
            <a:ext cx="2856018" cy="2676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33F4933-7DBD-4F50-96F4-304FA7FC87BE}"/>
              </a:ext>
            </a:extLst>
          </p:cNvPr>
          <p:cNvSpPr/>
          <p:nvPr/>
        </p:nvSpPr>
        <p:spPr>
          <a:xfrm>
            <a:off x="4001550" y="3551067"/>
            <a:ext cx="2732980" cy="47564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0BFBA3C-B8A0-4787-8151-731363D33DBA}"/>
              </a:ext>
            </a:extLst>
          </p:cNvPr>
          <p:cNvSpPr/>
          <p:nvPr/>
        </p:nvSpPr>
        <p:spPr>
          <a:xfrm>
            <a:off x="776415" y="4572000"/>
            <a:ext cx="5958114" cy="210777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195484B-4ABE-4D9D-A0B4-56E1286C11FD}"/>
              </a:ext>
            </a:extLst>
          </p:cNvPr>
          <p:cNvSpPr/>
          <p:nvPr/>
        </p:nvSpPr>
        <p:spPr>
          <a:xfrm>
            <a:off x="1585519" y="28008"/>
            <a:ext cx="4597167" cy="5508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C1809C-BE7C-41BC-8490-8D55871712F2}"/>
              </a:ext>
            </a:extLst>
          </p:cNvPr>
          <p:cNvSpPr txBox="1"/>
          <p:nvPr/>
        </p:nvSpPr>
        <p:spPr>
          <a:xfrm>
            <a:off x="1558734" y="779960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highlight>
                  <a:srgbClr val="FF0000"/>
                </a:highlight>
              </a:rPr>
              <a:t>Zdroj TEPLA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5232AB-5D9E-47C2-9F2C-B0B19CEBDA93}"/>
              </a:ext>
            </a:extLst>
          </p:cNvPr>
          <p:cNvSpPr txBox="1"/>
          <p:nvPr/>
        </p:nvSpPr>
        <p:spPr>
          <a:xfrm>
            <a:off x="4339226" y="3049515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</a:rPr>
              <a:t>Zdroj CHLADU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7DA903-AFD1-4059-B803-3CD4C36CB2A8}"/>
              </a:ext>
            </a:extLst>
          </p:cNvPr>
          <p:cNvSpPr txBox="1"/>
          <p:nvPr/>
        </p:nvSpPr>
        <p:spPr>
          <a:xfrm>
            <a:off x="2560040" y="5472328"/>
            <a:ext cx="23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Zdroj </a:t>
            </a:r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TEPLA</a:t>
            </a:r>
            <a:r>
              <a:rPr lang="cs-CZ" dirty="0">
                <a:highlight>
                  <a:srgbClr val="FFFF00"/>
                </a:highlight>
              </a:rPr>
              <a:t> i </a:t>
            </a:r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CHLADU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33DF36-51AC-4125-AA87-C7E2B78290E3}"/>
              </a:ext>
            </a:extLst>
          </p:cNvPr>
          <p:cNvSpPr txBox="1"/>
          <p:nvPr/>
        </p:nvSpPr>
        <p:spPr>
          <a:xfrm>
            <a:off x="2898499" y="105957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Free </a:t>
            </a:r>
            <a:r>
              <a:rPr lang="cs-CZ" dirty="0" err="1">
                <a:solidFill>
                  <a:srgbClr val="00B050"/>
                </a:solidFill>
                <a:highlight>
                  <a:srgbClr val="FFFF00"/>
                </a:highlight>
              </a:rPr>
              <a:t>Cooling</a:t>
            </a:r>
            <a:endParaRPr lang="cs-CZ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2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05E810EB-0B25-4C4F-B982-E62C4101C0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82088" y="62706"/>
            <a:ext cx="6905879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Režimy vnější regulace tepelného čerpadla</a:t>
            </a:r>
          </a:p>
        </p:txBody>
      </p:sp>
      <p:sp>
        <p:nvSpPr>
          <p:cNvPr id="39942" name="TextovéPole 5">
            <a:extLst>
              <a:ext uri="{FF2B5EF4-FFF2-40B4-BE49-F238E27FC236}">
                <a16:creationId xmlns:a16="http://schemas.microsoft.com/office/drawing/2014/main" id="{B465E02D-2D36-4650-B81A-E113F875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0" y="662103"/>
            <a:ext cx="11087450" cy="72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altLang="cs-CZ" dirty="0"/>
              <a:t>Režimy vnější regulace tepelného čerpadla se posuzují dle požadavku na výrobu TEPLA nebo CHLADU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cs-CZ" altLang="cs-CZ" dirty="0"/>
              <a:t>Jsou uvedeny podmínky režimů nad rámec běžného provozu (minimální průtoky, tlaky, teploty, …)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60E8C3-2E1C-4BF4-B1A9-98FE6D84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20" y="4053178"/>
            <a:ext cx="11303759" cy="21236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7DDC99-8FE6-4516-9089-FDCCE10834CE}"/>
              </a:ext>
            </a:extLst>
          </p:cNvPr>
          <p:cNvSpPr txBox="1"/>
          <p:nvPr/>
        </p:nvSpPr>
        <p:spPr>
          <a:xfrm>
            <a:off x="494950" y="1656693"/>
            <a:ext cx="8929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/>
              <a:t>Výroba </a:t>
            </a:r>
            <a:r>
              <a:rPr lang="cs-CZ" altLang="cs-CZ" b="1" dirty="0"/>
              <a:t>CHLADU</a:t>
            </a:r>
            <a:r>
              <a:rPr lang="cs-CZ" altLang="cs-CZ" dirty="0"/>
              <a:t>, maření </a:t>
            </a:r>
            <a:r>
              <a:rPr lang="cs-CZ" altLang="cs-CZ" b="1" dirty="0"/>
              <a:t>TEPLA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dirty="0"/>
              <a:t>Požadavek pro stroj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Výroba chladu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Žádaná teplota chlazené vody výstup výparník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Vnější regulace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Regulace množství a teploty vstupní vody do kondenzátoru dle tlakové diference mezi výparníkem a kondenzátorem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8F2B36C-6C8F-4D3B-B8C7-DB6D51077F86}"/>
              </a:ext>
            </a:extLst>
          </p:cNvPr>
          <p:cNvSpPr/>
          <p:nvPr/>
        </p:nvSpPr>
        <p:spPr>
          <a:xfrm>
            <a:off x="1451295" y="2273417"/>
            <a:ext cx="4790114" cy="55367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E235BFA-CFC7-44D8-949D-FD5569009385}"/>
              </a:ext>
            </a:extLst>
          </p:cNvPr>
          <p:cNvCxnSpPr>
            <a:cxnSpLocks/>
          </p:cNvCxnSpPr>
          <p:nvPr/>
        </p:nvCxnSpPr>
        <p:spPr>
          <a:xfrm>
            <a:off x="6026635" y="2827090"/>
            <a:ext cx="33556" cy="17616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80E1058C-947D-454C-95F0-5CD811C59549}"/>
              </a:ext>
            </a:extLst>
          </p:cNvPr>
          <p:cNvSpPr/>
          <p:nvPr/>
        </p:nvSpPr>
        <p:spPr>
          <a:xfrm>
            <a:off x="6744749" y="5461233"/>
            <a:ext cx="453005" cy="57045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9FD51D4-31E9-4790-B18E-D4D3EBF49FE1}"/>
              </a:ext>
            </a:extLst>
          </p:cNvPr>
          <p:cNvSpPr/>
          <p:nvPr/>
        </p:nvSpPr>
        <p:spPr>
          <a:xfrm>
            <a:off x="4420998" y="4370664"/>
            <a:ext cx="662730" cy="671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8709A67A-6443-4FE5-B016-35D2FEE5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771" y="4378563"/>
            <a:ext cx="701101" cy="707197"/>
          </a:xfrm>
          <a:prstGeom prst="rect">
            <a:avLst/>
          </a:prstGeom>
        </p:spPr>
      </p:pic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05CAD5A-A9D7-4884-A9AF-53610FF1EEC6}"/>
              </a:ext>
            </a:extLst>
          </p:cNvPr>
          <p:cNvSpPr/>
          <p:nvPr/>
        </p:nvSpPr>
        <p:spPr>
          <a:xfrm>
            <a:off x="1451295" y="3070371"/>
            <a:ext cx="7973121" cy="617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5D866CA-CF69-474B-BA6F-C93ABF8287CC}"/>
              </a:ext>
            </a:extLst>
          </p:cNvPr>
          <p:cNvSpPr txBox="1"/>
          <p:nvPr/>
        </p:nvSpPr>
        <p:spPr>
          <a:xfrm>
            <a:off x="5538134" y="5461233"/>
            <a:ext cx="7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 </a:t>
            </a:r>
            <a:r>
              <a:rPr lang="cs-CZ" sz="1200" dirty="0" err="1"/>
              <a:t>dP</a:t>
            </a:r>
            <a:r>
              <a:rPr lang="cs-CZ" sz="800" dirty="0" err="1"/>
              <a:t>min</a:t>
            </a:r>
            <a:endParaRPr lang="cs-CZ" sz="800" dirty="0"/>
          </a:p>
          <a:p>
            <a:r>
              <a:rPr lang="cs-CZ" sz="1200" dirty="0"/>
              <a:t>150kPa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4896257B-A720-45C8-8F3A-27DE149B7643}"/>
              </a:ext>
            </a:extLst>
          </p:cNvPr>
          <p:cNvSpPr/>
          <p:nvPr/>
        </p:nvSpPr>
        <p:spPr>
          <a:xfrm>
            <a:off x="5595007" y="5521434"/>
            <a:ext cx="500993" cy="3328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F32AA70F-9EE0-4C44-B215-6F5F117DCC0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5819228" y="3720350"/>
            <a:ext cx="26276" cy="18010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0ED1DFAA-903D-4800-A71E-066438A7C280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716322" y="3707444"/>
            <a:ext cx="0" cy="67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7" name="Obrázek 39936">
            <a:extLst>
              <a:ext uri="{FF2B5EF4-FFF2-40B4-BE49-F238E27FC236}">
                <a16:creationId xmlns:a16="http://schemas.microsoft.com/office/drawing/2014/main" id="{7EE2EC58-A362-435E-9266-123322231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529" y="3688018"/>
            <a:ext cx="231668" cy="78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1" grpId="0" animBg="1"/>
      <p:bldP spid="2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05E810EB-0B25-4C4F-B982-E62C4101C0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82088" y="62706"/>
            <a:ext cx="6905879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Režimy vnější regulace tepelného čerpadla</a:t>
            </a:r>
          </a:p>
        </p:txBody>
      </p:sp>
      <p:sp>
        <p:nvSpPr>
          <p:cNvPr id="39942" name="TextovéPole 5">
            <a:extLst>
              <a:ext uri="{FF2B5EF4-FFF2-40B4-BE49-F238E27FC236}">
                <a16:creationId xmlns:a16="http://schemas.microsoft.com/office/drawing/2014/main" id="{B465E02D-2D36-4650-B81A-E113F875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0" y="662103"/>
            <a:ext cx="11087450" cy="72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altLang="cs-CZ" dirty="0"/>
              <a:t>Režimy vnější regulace tepelného čerpadla se posuzují dle požadavku na výrobu TEPLA nebo CHLADU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-  Jsou uvedeny podmínky režimů nad rámec běžného provozu (minimální průtoky, tlaky, teploty, …)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60E8C3-2E1C-4BF4-B1A9-98FE6D84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20" y="4053178"/>
            <a:ext cx="11303759" cy="21236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7DDC99-8FE6-4516-9089-FDCCE10834CE}"/>
              </a:ext>
            </a:extLst>
          </p:cNvPr>
          <p:cNvSpPr txBox="1"/>
          <p:nvPr/>
        </p:nvSpPr>
        <p:spPr>
          <a:xfrm>
            <a:off x="494950" y="1656693"/>
            <a:ext cx="911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/>
              <a:t>Výroba </a:t>
            </a:r>
            <a:r>
              <a:rPr lang="cs-CZ" altLang="cs-CZ" b="1" dirty="0"/>
              <a:t>CHLADU</a:t>
            </a:r>
            <a:r>
              <a:rPr lang="cs-CZ" altLang="cs-CZ" dirty="0"/>
              <a:t>, Spotřeba </a:t>
            </a:r>
            <a:r>
              <a:rPr lang="cs-CZ" altLang="cs-CZ" b="1" dirty="0"/>
              <a:t>TEPLA s požadovanými parametry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dirty="0"/>
              <a:t>Požadavek pro stroj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Výroba chladu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Žádaná teplota chlazené vody výstup výparník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Vnější regulace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Regulace množství a teploty výstupní vody z kondenzátoru dle požadavku systémů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8F2B36C-6C8F-4D3B-B8C7-DB6D51077F86}"/>
              </a:ext>
            </a:extLst>
          </p:cNvPr>
          <p:cNvSpPr/>
          <p:nvPr/>
        </p:nvSpPr>
        <p:spPr>
          <a:xfrm>
            <a:off x="1451295" y="2273417"/>
            <a:ext cx="4790114" cy="55367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E235BFA-CFC7-44D8-949D-FD5569009385}"/>
              </a:ext>
            </a:extLst>
          </p:cNvPr>
          <p:cNvCxnSpPr>
            <a:cxnSpLocks/>
          </p:cNvCxnSpPr>
          <p:nvPr/>
        </p:nvCxnSpPr>
        <p:spPr>
          <a:xfrm>
            <a:off x="6026635" y="2827090"/>
            <a:ext cx="33556" cy="17616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80E1058C-947D-454C-95F0-5CD811C59549}"/>
              </a:ext>
            </a:extLst>
          </p:cNvPr>
          <p:cNvSpPr/>
          <p:nvPr/>
        </p:nvSpPr>
        <p:spPr>
          <a:xfrm>
            <a:off x="6744749" y="5461233"/>
            <a:ext cx="453005" cy="57045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9FD51D4-31E9-4790-B18E-D4D3EBF49FE1}"/>
              </a:ext>
            </a:extLst>
          </p:cNvPr>
          <p:cNvSpPr/>
          <p:nvPr/>
        </p:nvSpPr>
        <p:spPr>
          <a:xfrm>
            <a:off x="4380806" y="5445830"/>
            <a:ext cx="662730" cy="671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8709A67A-6443-4FE5-B016-35D2FEE5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771" y="4378563"/>
            <a:ext cx="701101" cy="707197"/>
          </a:xfrm>
          <a:prstGeom prst="rect">
            <a:avLst/>
          </a:prstGeom>
        </p:spPr>
      </p:pic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05CAD5A-A9D7-4884-A9AF-53610FF1EEC6}"/>
              </a:ext>
            </a:extLst>
          </p:cNvPr>
          <p:cNvSpPr/>
          <p:nvPr/>
        </p:nvSpPr>
        <p:spPr>
          <a:xfrm>
            <a:off x="1451295" y="3070371"/>
            <a:ext cx="7973121" cy="617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5D866CA-CF69-474B-BA6F-C93ABF8287CC}"/>
              </a:ext>
            </a:extLst>
          </p:cNvPr>
          <p:cNvSpPr txBox="1"/>
          <p:nvPr/>
        </p:nvSpPr>
        <p:spPr>
          <a:xfrm>
            <a:off x="5538134" y="5461233"/>
            <a:ext cx="7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 </a:t>
            </a:r>
            <a:r>
              <a:rPr lang="cs-CZ" sz="1200" dirty="0" err="1"/>
              <a:t>dP</a:t>
            </a:r>
            <a:r>
              <a:rPr lang="cs-CZ" sz="800" dirty="0" err="1"/>
              <a:t>min</a:t>
            </a:r>
            <a:endParaRPr lang="cs-CZ" sz="800" dirty="0"/>
          </a:p>
          <a:p>
            <a:r>
              <a:rPr lang="cs-CZ" sz="1200" dirty="0"/>
              <a:t>150kPa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4896257B-A720-45C8-8F3A-27DE149B7643}"/>
              </a:ext>
            </a:extLst>
          </p:cNvPr>
          <p:cNvSpPr/>
          <p:nvPr/>
        </p:nvSpPr>
        <p:spPr>
          <a:xfrm>
            <a:off x="5595007" y="5521434"/>
            <a:ext cx="500993" cy="3328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F32AA70F-9EE0-4C44-B215-6F5F117DCC0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5819228" y="3720350"/>
            <a:ext cx="26276" cy="18010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0ED1DFAA-903D-4800-A71E-066438A7C280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716322" y="3707444"/>
            <a:ext cx="0" cy="67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ve tvaru U 1">
            <a:extLst>
              <a:ext uri="{FF2B5EF4-FFF2-40B4-BE49-F238E27FC236}">
                <a16:creationId xmlns:a16="http://schemas.microsoft.com/office/drawing/2014/main" id="{D9DB792C-23CE-45B6-AF09-65B4F53FFB8D}"/>
              </a:ext>
            </a:extLst>
          </p:cNvPr>
          <p:cNvSpPr/>
          <p:nvPr/>
        </p:nvSpPr>
        <p:spPr>
          <a:xfrm rot="16200000">
            <a:off x="2802660" y="4996426"/>
            <a:ext cx="577645" cy="472369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9AD38E4E-E3B0-43DC-9EA1-D0D93FDBBD80}"/>
              </a:ext>
            </a:extLst>
          </p:cNvPr>
          <p:cNvSpPr/>
          <p:nvPr/>
        </p:nvSpPr>
        <p:spPr>
          <a:xfrm>
            <a:off x="2270927" y="5747657"/>
            <a:ext cx="1056740" cy="2840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80CD8E1-385C-413E-B5F6-759CB409A38E}"/>
              </a:ext>
            </a:extLst>
          </p:cNvPr>
          <p:cNvSpPr/>
          <p:nvPr/>
        </p:nvSpPr>
        <p:spPr>
          <a:xfrm>
            <a:off x="2441749" y="5020722"/>
            <a:ext cx="472369" cy="425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DB2C86E-FAE4-4F1C-BA62-2A9DF04E4A0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677934" y="3720350"/>
            <a:ext cx="0" cy="1300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1D5BE30-ADC0-4938-8601-75D612F909A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712171" y="3720350"/>
            <a:ext cx="506" cy="1725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1" grpId="0" animBg="1"/>
      <p:bldP spid="22" grpId="0"/>
      <p:bldP spid="24" grpId="0" animBg="1"/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05E810EB-0B25-4C4F-B982-E62C4101C0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82088" y="62706"/>
            <a:ext cx="6905879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Režimy vnější regulace tepelného čerpadla</a:t>
            </a:r>
          </a:p>
        </p:txBody>
      </p:sp>
      <p:sp>
        <p:nvSpPr>
          <p:cNvPr id="39942" name="TextovéPole 5">
            <a:extLst>
              <a:ext uri="{FF2B5EF4-FFF2-40B4-BE49-F238E27FC236}">
                <a16:creationId xmlns:a16="http://schemas.microsoft.com/office/drawing/2014/main" id="{B465E02D-2D36-4650-B81A-E113F875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0" y="662103"/>
            <a:ext cx="11087450" cy="72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altLang="cs-CZ" dirty="0"/>
              <a:t>Režimy vnější regulace tepelného čerpadla se posuzují dle požadavku na výrobu TEPLA nebo CHLADU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-  Jsou uvedeny podmínky režimů nad rámec běžného provozu (minimální průtoky, tlaky, teploty, …)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60E8C3-2E1C-4BF4-B1A9-98FE6D84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20" y="4053178"/>
            <a:ext cx="11303759" cy="21236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7DDC99-8FE6-4516-9089-FDCCE10834CE}"/>
              </a:ext>
            </a:extLst>
          </p:cNvPr>
          <p:cNvSpPr txBox="1"/>
          <p:nvPr/>
        </p:nvSpPr>
        <p:spPr>
          <a:xfrm>
            <a:off x="494950" y="1656693"/>
            <a:ext cx="911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/>
              <a:t>Výroba </a:t>
            </a:r>
            <a:r>
              <a:rPr lang="cs-CZ" altLang="cs-CZ" b="1" dirty="0"/>
              <a:t>TEPLA, Spotřeba CHLADU s požadovanými parametry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dirty="0"/>
              <a:t>Požadavek pro stroj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Výroba tepla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Žádaná teplota chladící / otopné vody výstup kondenzátor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Vnější regulace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s-CZ" altLang="cs-CZ" dirty="0"/>
              <a:t>Regulace množství a teploty výstupní vody z výparníku dle požadavku systémů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8F2B36C-6C8F-4D3B-B8C7-DB6D51077F86}"/>
              </a:ext>
            </a:extLst>
          </p:cNvPr>
          <p:cNvSpPr/>
          <p:nvPr/>
        </p:nvSpPr>
        <p:spPr>
          <a:xfrm>
            <a:off x="1451294" y="2273417"/>
            <a:ext cx="6818499" cy="553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E235BFA-CFC7-44D8-949D-FD5569009385}"/>
              </a:ext>
            </a:extLst>
          </p:cNvPr>
          <p:cNvCxnSpPr>
            <a:cxnSpLocks/>
          </p:cNvCxnSpPr>
          <p:nvPr/>
        </p:nvCxnSpPr>
        <p:spPr>
          <a:xfrm>
            <a:off x="6026635" y="2827090"/>
            <a:ext cx="33556" cy="1761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80E1058C-947D-454C-95F0-5CD811C59549}"/>
              </a:ext>
            </a:extLst>
          </p:cNvPr>
          <p:cNvSpPr/>
          <p:nvPr/>
        </p:nvSpPr>
        <p:spPr>
          <a:xfrm>
            <a:off x="6736007" y="5494890"/>
            <a:ext cx="519604" cy="57045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9FD51D4-31E9-4790-B18E-D4D3EBF49FE1}"/>
              </a:ext>
            </a:extLst>
          </p:cNvPr>
          <p:cNvSpPr/>
          <p:nvPr/>
        </p:nvSpPr>
        <p:spPr>
          <a:xfrm>
            <a:off x="4380806" y="5445830"/>
            <a:ext cx="662730" cy="671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05CAD5A-A9D7-4884-A9AF-53610FF1EEC6}"/>
              </a:ext>
            </a:extLst>
          </p:cNvPr>
          <p:cNvSpPr/>
          <p:nvPr/>
        </p:nvSpPr>
        <p:spPr>
          <a:xfrm>
            <a:off x="1451295" y="3070371"/>
            <a:ext cx="7973121" cy="6176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5D866CA-CF69-474B-BA6F-C93ABF8287CC}"/>
              </a:ext>
            </a:extLst>
          </p:cNvPr>
          <p:cNvSpPr txBox="1"/>
          <p:nvPr/>
        </p:nvSpPr>
        <p:spPr>
          <a:xfrm>
            <a:off x="5538134" y="5461233"/>
            <a:ext cx="7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  </a:t>
            </a:r>
            <a:r>
              <a:rPr lang="cs-CZ" sz="1200" dirty="0" err="1"/>
              <a:t>dP</a:t>
            </a:r>
            <a:r>
              <a:rPr lang="cs-CZ" sz="800" dirty="0" err="1"/>
              <a:t>min</a:t>
            </a:r>
            <a:endParaRPr lang="cs-CZ" sz="800" dirty="0"/>
          </a:p>
          <a:p>
            <a:r>
              <a:rPr lang="cs-CZ" sz="1200" dirty="0"/>
              <a:t>150kPa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4896257B-A720-45C8-8F3A-27DE149B7643}"/>
              </a:ext>
            </a:extLst>
          </p:cNvPr>
          <p:cNvSpPr/>
          <p:nvPr/>
        </p:nvSpPr>
        <p:spPr>
          <a:xfrm>
            <a:off x="5595007" y="5521434"/>
            <a:ext cx="500993" cy="3328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F32AA70F-9EE0-4C44-B215-6F5F117DCC0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5819228" y="3720350"/>
            <a:ext cx="26276" cy="18010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0ED1DFAA-903D-4800-A71E-066438A7C28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906495" y="3707444"/>
            <a:ext cx="0" cy="7734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C280271D-9345-4F39-B1E0-56A62CDD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605" y="4917878"/>
            <a:ext cx="560881" cy="6035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4122DC2-0B15-4AAE-8CB5-AA1A649A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054" y="4480883"/>
            <a:ext cx="560881" cy="603556"/>
          </a:xfrm>
          <a:prstGeom prst="rect">
            <a:avLst/>
          </a:prstGeom>
        </p:spPr>
      </p:pic>
      <p:sp>
        <p:nvSpPr>
          <p:cNvPr id="25" name="Šipka: ve tvaru U 24">
            <a:extLst>
              <a:ext uri="{FF2B5EF4-FFF2-40B4-BE49-F238E27FC236}">
                <a16:creationId xmlns:a16="http://schemas.microsoft.com/office/drawing/2014/main" id="{A1A6FF87-F29A-4103-999F-1C484B6D86B9}"/>
              </a:ext>
            </a:extLst>
          </p:cNvPr>
          <p:cNvSpPr/>
          <p:nvPr/>
        </p:nvSpPr>
        <p:spPr>
          <a:xfrm rot="16200000" flipV="1">
            <a:off x="8173113" y="4981767"/>
            <a:ext cx="612949" cy="475776"/>
          </a:xfrm>
          <a:prstGeom prst="utur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54833CED-29BB-4E60-A4F6-6A326473831C}"/>
              </a:ext>
            </a:extLst>
          </p:cNvPr>
          <p:cNvCxnSpPr>
            <a:endCxn id="6" idx="0"/>
          </p:cNvCxnSpPr>
          <p:nvPr/>
        </p:nvCxnSpPr>
        <p:spPr>
          <a:xfrm>
            <a:off x="8887967" y="3720350"/>
            <a:ext cx="30079" cy="11975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8949F122-A663-43A8-A168-12B91813B43F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942071" y="3707444"/>
            <a:ext cx="53738" cy="1787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Nadpis 3">
            <a:extLst>
              <a:ext uri="{FF2B5EF4-FFF2-40B4-BE49-F238E27FC236}">
                <a16:creationId xmlns:a16="http://schemas.microsoft.com/office/drawing/2014/main" id="{FF419624-46D1-4E9C-A7EE-22C746CC02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436914" y="0"/>
            <a:ext cx="9530101" cy="469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solidFill>
                  <a:srgbClr val="00B050"/>
                </a:solidFill>
                <a:highlight>
                  <a:srgbClr val="FFFF00"/>
                </a:highlight>
                <a:latin typeface="Futura CEZ OT Medium" pitchFamily="50" charset="-18"/>
                <a:ea typeface="Geneva" charset="-128"/>
              </a:rPr>
              <a:t>Zimní provoz tepelného čerpadla s provozem kotlů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92E4B9-39F7-45A0-BC2B-9B75E7A6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5" y="560064"/>
            <a:ext cx="10280039" cy="629793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614CC7B-4F96-4E07-B4E4-027BEB0BA0CB}"/>
              </a:ext>
            </a:extLst>
          </p:cNvPr>
          <p:cNvSpPr/>
          <p:nvPr/>
        </p:nvSpPr>
        <p:spPr>
          <a:xfrm>
            <a:off x="4300695" y="6008914"/>
            <a:ext cx="663191" cy="70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86D85D-6CD3-4006-B90B-6713C1C20C1E}"/>
              </a:ext>
            </a:extLst>
          </p:cNvPr>
          <p:cNvSpPr txBox="1"/>
          <p:nvPr/>
        </p:nvSpPr>
        <p:spPr>
          <a:xfrm>
            <a:off x="3454335" y="6488668"/>
            <a:ext cx="25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Teplota žádaná z kotelny</a:t>
            </a:r>
          </a:p>
        </p:txBody>
      </p:sp>
      <p:sp>
        <p:nvSpPr>
          <p:cNvPr id="8" name="Šipka: ve tvaru U 7">
            <a:extLst>
              <a:ext uri="{FF2B5EF4-FFF2-40B4-BE49-F238E27FC236}">
                <a16:creationId xmlns:a16="http://schemas.microsoft.com/office/drawing/2014/main" id="{CC5DAA20-3A04-4756-8D07-BB6793296517}"/>
              </a:ext>
            </a:extLst>
          </p:cNvPr>
          <p:cNvSpPr/>
          <p:nvPr/>
        </p:nvSpPr>
        <p:spPr>
          <a:xfrm rot="16200000">
            <a:off x="3018022" y="5509328"/>
            <a:ext cx="562708" cy="633047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57B31AD-1251-4A86-8F0F-53CAEC782BD8}"/>
              </a:ext>
            </a:extLst>
          </p:cNvPr>
          <p:cNvSpPr/>
          <p:nvPr/>
        </p:nvSpPr>
        <p:spPr>
          <a:xfrm>
            <a:off x="8433918" y="399101"/>
            <a:ext cx="552660" cy="5627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95A8618E-CA02-4AB3-8A16-B6C862D2416A}"/>
              </a:ext>
            </a:extLst>
          </p:cNvPr>
          <p:cNvSpPr/>
          <p:nvPr/>
        </p:nvSpPr>
        <p:spPr>
          <a:xfrm>
            <a:off x="2274444" y="6270207"/>
            <a:ext cx="1028449" cy="2612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8DEE214D-ACF5-4E3A-B32B-DF2B61FB162A}"/>
              </a:ext>
            </a:extLst>
          </p:cNvPr>
          <p:cNvSpPr/>
          <p:nvPr/>
        </p:nvSpPr>
        <p:spPr>
          <a:xfrm>
            <a:off x="5561901" y="4874004"/>
            <a:ext cx="1241571" cy="369332"/>
          </a:xfrm>
          <a:prstGeom prst="wedgeRoundRect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6C32A9-F651-4753-B5FB-06EE718D4EB9}"/>
              </a:ext>
            </a:extLst>
          </p:cNvPr>
          <p:cNvSpPr txBox="1"/>
          <p:nvPr/>
        </p:nvSpPr>
        <p:spPr>
          <a:xfrm>
            <a:off x="5631236" y="4887419"/>
            <a:ext cx="96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Chlazení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F2288-2765-459A-A283-CB9AD4263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19" y="6108743"/>
            <a:ext cx="585267" cy="60355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7AD2F9-3970-4D3F-984B-E0A0FE8BE857}"/>
              </a:ext>
            </a:extLst>
          </p:cNvPr>
          <p:cNvSpPr txBox="1"/>
          <p:nvPr/>
        </p:nvSpPr>
        <p:spPr>
          <a:xfrm>
            <a:off x="5871827" y="6509532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Teplota žádaná R/S CHLAD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0120AB-BDA3-44F2-88B9-2C9471BB7727}"/>
              </a:ext>
            </a:extLst>
          </p:cNvPr>
          <p:cNvSpPr/>
          <p:nvPr/>
        </p:nvSpPr>
        <p:spPr>
          <a:xfrm>
            <a:off x="2692866" y="1543574"/>
            <a:ext cx="1283516" cy="86406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83546230-45F8-441A-AB46-FD10FD48F074}"/>
              </a:ext>
            </a:extLst>
          </p:cNvPr>
          <p:cNvSpPr/>
          <p:nvPr/>
        </p:nvSpPr>
        <p:spPr>
          <a:xfrm>
            <a:off x="1960802" y="3926048"/>
            <a:ext cx="969753" cy="18539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D934308-AD59-4E06-A32D-C3A0FD13E860}"/>
              </a:ext>
            </a:extLst>
          </p:cNvPr>
          <p:cNvSpPr/>
          <p:nvPr/>
        </p:nvSpPr>
        <p:spPr>
          <a:xfrm>
            <a:off x="1782487" y="840189"/>
            <a:ext cx="663191" cy="70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3188A5F-E4C6-4CFC-A200-B88D84AE786F}"/>
              </a:ext>
            </a:extLst>
          </p:cNvPr>
          <p:cNvCxnSpPr>
            <a:cxnSpLocks/>
          </p:cNvCxnSpPr>
          <p:nvPr/>
        </p:nvCxnSpPr>
        <p:spPr>
          <a:xfrm>
            <a:off x="2274444" y="1543574"/>
            <a:ext cx="2180110" cy="4465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 animBg="1"/>
      <p:bldP spid="2" grpId="0" animBg="1"/>
      <p:bldP spid="3" grpId="0"/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66EE1D01-5ADD-4B43-926D-A5E35DED7E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0629" y="0"/>
            <a:ext cx="11796763" cy="439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cs-CZ" altLang="cs-CZ" dirty="0">
                <a:latin typeface="Futura CEZ OT Medium" pitchFamily="50" charset="-18"/>
                <a:ea typeface="Geneva" charset="-128"/>
              </a:rPr>
              <a:t>Letní provoz tepelného čerpadla s chlazením a akumulací do rozvodů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19C9EF-5DD4-45F2-8A22-F9A01158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29" y="488590"/>
            <a:ext cx="7043348" cy="618474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76BDC48-282A-4885-9236-3E5216926153}"/>
              </a:ext>
            </a:extLst>
          </p:cNvPr>
          <p:cNvSpPr/>
          <p:nvPr/>
        </p:nvSpPr>
        <p:spPr>
          <a:xfrm>
            <a:off x="9297798" y="2119111"/>
            <a:ext cx="899811" cy="404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4F7985-B2B8-4BB4-A14F-E4ECB59E3E80}"/>
              </a:ext>
            </a:extLst>
          </p:cNvPr>
          <p:cNvSpPr txBox="1"/>
          <p:nvPr/>
        </p:nvSpPr>
        <p:spPr>
          <a:xfrm>
            <a:off x="9177258" y="1729006"/>
            <a:ext cx="25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Teplota žádaná z kotelny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C54B9A8-ADC0-4348-B588-549B8E1A5B36}"/>
              </a:ext>
            </a:extLst>
          </p:cNvPr>
          <p:cNvSpPr/>
          <p:nvPr/>
        </p:nvSpPr>
        <p:spPr>
          <a:xfrm>
            <a:off x="5176007" y="5360566"/>
            <a:ext cx="1241571" cy="369332"/>
          </a:xfrm>
          <a:prstGeom prst="wedgeRoundRect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56A36C-5AF3-4A8D-BE75-9735C526EE4E}"/>
              </a:ext>
            </a:extLst>
          </p:cNvPr>
          <p:cNvSpPr txBox="1"/>
          <p:nvPr/>
        </p:nvSpPr>
        <p:spPr>
          <a:xfrm>
            <a:off x="5245342" y="5373981"/>
            <a:ext cx="96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Chlazení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C7EDB7-9774-4FB9-8D43-D93891B0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80" y="6259745"/>
            <a:ext cx="585267" cy="60355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19C691C-9A84-4895-B04F-B8E2213CDB89}"/>
              </a:ext>
            </a:extLst>
          </p:cNvPr>
          <p:cNvSpPr txBox="1"/>
          <p:nvPr/>
        </p:nvSpPr>
        <p:spPr>
          <a:xfrm>
            <a:off x="6408723" y="6509532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Teplota žádaná R/S CHLAD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222E30E-009F-4AA9-8D0C-14407DBEBAD5}"/>
              </a:ext>
            </a:extLst>
          </p:cNvPr>
          <p:cNvSpPr/>
          <p:nvPr/>
        </p:nvSpPr>
        <p:spPr>
          <a:xfrm>
            <a:off x="3951216" y="3825381"/>
            <a:ext cx="2332138" cy="239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28535E6-C372-4E96-BD64-90D6CF42B725}"/>
              </a:ext>
            </a:extLst>
          </p:cNvPr>
          <p:cNvSpPr/>
          <p:nvPr/>
        </p:nvSpPr>
        <p:spPr>
          <a:xfrm>
            <a:off x="3322041" y="2357307"/>
            <a:ext cx="687898" cy="43622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7208490-C4B7-4B39-AD44-0D49C1BE9294}"/>
              </a:ext>
            </a:extLst>
          </p:cNvPr>
          <p:cNvSpPr/>
          <p:nvPr/>
        </p:nvSpPr>
        <p:spPr>
          <a:xfrm>
            <a:off x="2393729" y="3667387"/>
            <a:ext cx="416136" cy="29945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0871A393-E42B-4A34-A5A4-F68EB25AA03A}"/>
              </a:ext>
            </a:extLst>
          </p:cNvPr>
          <p:cNvSpPr/>
          <p:nvPr/>
        </p:nvSpPr>
        <p:spPr>
          <a:xfrm>
            <a:off x="4622334" y="853100"/>
            <a:ext cx="2055303" cy="2961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51DA181-AC70-4D8F-8BB5-CEB953CA8C7F}"/>
              </a:ext>
            </a:extLst>
          </p:cNvPr>
          <p:cNvSpPr/>
          <p:nvPr/>
        </p:nvSpPr>
        <p:spPr>
          <a:xfrm>
            <a:off x="2718033" y="637564"/>
            <a:ext cx="1558172" cy="834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627BA7B-5322-40DF-B0B0-60729DA172CC}"/>
              </a:ext>
            </a:extLst>
          </p:cNvPr>
          <p:cNvSpPr/>
          <p:nvPr/>
        </p:nvSpPr>
        <p:spPr>
          <a:xfrm>
            <a:off x="4276205" y="2674608"/>
            <a:ext cx="663191" cy="70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E9C00B7-37FE-43A0-9299-1C998FE8E253}"/>
              </a:ext>
            </a:extLst>
          </p:cNvPr>
          <p:cNvCxnSpPr>
            <a:cxnSpLocks/>
          </p:cNvCxnSpPr>
          <p:nvPr/>
        </p:nvCxnSpPr>
        <p:spPr>
          <a:xfrm flipV="1">
            <a:off x="4939396" y="2376719"/>
            <a:ext cx="4345281" cy="6035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5FCF9A2-66EF-4A11-9B1E-80A3D4A0B901}"/>
              </a:ext>
            </a:extLst>
          </p:cNvPr>
          <p:cNvSpPr txBox="1"/>
          <p:nvPr/>
        </p:nvSpPr>
        <p:spPr>
          <a:xfrm>
            <a:off x="9297797" y="2119111"/>
            <a:ext cx="286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45 -58°C </a:t>
            </a:r>
          </a:p>
          <a:p>
            <a:r>
              <a:rPr lang="cs-CZ" b="1" dirty="0"/>
              <a:t>Ovládá</a:t>
            </a:r>
            <a:r>
              <a:rPr lang="cs-CZ" dirty="0"/>
              <a:t> chod tepelného čerpadla pro </a:t>
            </a:r>
            <a:r>
              <a:rPr lang="cs-CZ" b="1" dirty="0"/>
              <a:t>aktivaci akumulace</a:t>
            </a:r>
            <a:r>
              <a:rPr lang="cs-CZ" dirty="0"/>
              <a:t> tepla do rozvodů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4297CBBB-93AA-4A92-A924-F6AA2D92E6A7}"/>
              </a:ext>
            </a:extLst>
          </p:cNvPr>
          <p:cNvSpPr/>
          <p:nvPr/>
        </p:nvSpPr>
        <p:spPr>
          <a:xfrm>
            <a:off x="6952891" y="4339087"/>
            <a:ext cx="1009290" cy="5348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D060084-3456-4FCB-A8CF-D7FCE1C83EBF}"/>
              </a:ext>
            </a:extLst>
          </p:cNvPr>
          <p:cNvSpPr txBox="1"/>
          <p:nvPr/>
        </p:nvSpPr>
        <p:spPr>
          <a:xfrm>
            <a:off x="6830008" y="3728174"/>
            <a:ext cx="459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highlight>
                  <a:srgbClr val="FFFF00"/>
                </a:highlight>
              </a:rPr>
              <a:t>Při chodu tepelného čerpadla VYP nebo CHOD, dle chladícího výkonu tepelného čerpadla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75BDC38A-34B8-44D0-84E9-C2E926B8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10" y="2737295"/>
            <a:ext cx="663191" cy="603556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BC38C1FA-2E70-4DA6-A16E-D2C983867AB8}"/>
              </a:ext>
            </a:extLst>
          </p:cNvPr>
          <p:cNvCxnSpPr>
            <a:cxnSpLocks/>
          </p:cNvCxnSpPr>
          <p:nvPr/>
        </p:nvCxnSpPr>
        <p:spPr>
          <a:xfrm flipH="1">
            <a:off x="6486913" y="3252158"/>
            <a:ext cx="1863458" cy="30075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66EE1D01-5ADD-4B43-926D-A5E35DED7E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0629" y="1"/>
            <a:ext cx="12061371" cy="754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cs-CZ" altLang="cs-CZ" dirty="0">
                <a:latin typeface="Futura CEZ OT Medium" pitchFamily="50" charset="-18"/>
                <a:ea typeface="Geneva" charset="-128"/>
              </a:rPr>
              <a:t>Porovnání efektivity:</a:t>
            </a:r>
            <a:br>
              <a:rPr lang="cs-CZ" altLang="cs-CZ" dirty="0">
                <a:latin typeface="Futura CEZ OT Medium" pitchFamily="50" charset="-18"/>
                <a:ea typeface="Geneva" charset="-128"/>
              </a:rPr>
            </a:br>
            <a:r>
              <a:rPr lang="cs-CZ" altLang="cs-CZ" dirty="0">
                <a:latin typeface="Futura CEZ OT Medium" pitchFamily="50" charset="-18"/>
                <a:ea typeface="Geneva" charset="-128"/>
              </a:rPr>
              <a:t>Současný chod tepelného čerpadla a chladícího stroje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BE2C1-6A4E-4D9A-A1E8-B83805FB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6" y="754402"/>
            <a:ext cx="10018207" cy="6103598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B301A1F-8EE3-4C2D-A9ED-837384DFD88F}"/>
              </a:ext>
            </a:extLst>
          </p:cNvPr>
          <p:cNvSpPr/>
          <p:nvPr/>
        </p:nvSpPr>
        <p:spPr>
          <a:xfrm>
            <a:off x="5322498" y="2467155"/>
            <a:ext cx="1302589" cy="96184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CCBE8DB-0475-48C9-A434-CEF31CF9CFAF}"/>
              </a:ext>
            </a:extLst>
          </p:cNvPr>
          <p:cNvSpPr/>
          <p:nvPr/>
        </p:nvSpPr>
        <p:spPr>
          <a:xfrm>
            <a:off x="5414516" y="5624423"/>
            <a:ext cx="1210571" cy="88994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446</Words>
  <Application>Microsoft Office PowerPoint</Application>
  <PresentationFormat>Širokoúhlá obrazovka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4" baseType="lpstr">
      <vt:lpstr>Arial Unicode MS</vt:lpstr>
      <vt:lpstr>Algerian</vt:lpstr>
      <vt:lpstr>Arial</vt:lpstr>
      <vt:lpstr>Arial Black</vt:lpstr>
      <vt:lpstr>Bodoni MT Black</vt:lpstr>
      <vt:lpstr>Calibri</vt:lpstr>
      <vt:lpstr>Calibri Light</vt:lpstr>
      <vt:lpstr>Courier New</vt:lpstr>
      <vt:lpstr>Futura CEZ OT Medium</vt:lpstr>
      <vt:lpstr>L Futura CE Light</vt:lpstr>
      <vt:lpstr>Times New Roman</vt:lpstr>
      <vt:lpstr>Wingdings</vt:lpstr>
      <vt:lpstr>Wingdings 2</vt:lpstr>
      <vt:lpstr>Motiv Office</vt:lpstr>
      <vt:lpstr>Prezentace aplikace PowerPoint</vt:lpstr>
      <vt:lpstr>Prezentace aplikace PowerPoint</vt:lpstr>
      <vt:lpstr>Prezentace aplikace PowerPoint</vt:lpstr>
      <vt:lpstr>Režimy vnější regulace tepelného čerpadla</vt:lpstr>
      <vt:lpstr>Režimy vnější regulace tepelného čerpadla</vt:lpstr>
      <vt:lpstr>Režimy vnější regulace tepelného čerpadla</vt:lpstr>
      <vt:lpstr>Zimní provoz tepelného čerpadla s provozem kotlů</vt:lpstr>
      <vt:lpstr>Letní provoz tepelného čerpadla s chlazením a akumulací do rozvodů</vt:lpstr>
      <vt:lpstr>Porovnání efektivity: Současný chod tepelného čerpadla a chladícího stroje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</dc:creator>
  <cp:lastModifiedBy>K M</cp:lastModifiedBy>
  <cp:revision>44</cp:revision>
  <dcterms:created xsi:type="dcterms:W3CDTF">2020-10-30T07:46:43Z</dcterms:created>
  <dcterms:modified xsi:type="dcterms:W3CDTF">2022-04-05T18:24:57Z</dcterms:modified>
</cp:coreProperties>
</file>